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66" r:id="rId10"/>
    <p:sldId id="267" r:id="rId11"/>
    <p:sldId id="272" r:id="rId12"/>
    <p:sldId id="268" r:id="rId13"/>
    <p:sldId id="273" r:id="rId14"/>
    <p:sldId id="269" r:id="rId15"/>
    <p:sldId id="274" r:id="rId16"/>
    <p:sldId id="270" r:id="rId17"/>
    <p:sldId id="271" r:id="rId18"/>
    <p:sldId id="264" r:id="rId19"/>
    <p:sldId id="265" r:id="rId20"/>
    <p:sldId id="275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06" autoAdjust="0"/>
    <p:restoredTop sz="94306" autoAdjust="0"/>
  </p:normalViewPr>
  <p:slideViewPr>
    <p:cSldViewPr snapToGrid="0">
      <p:cViewPr varScale="1">
        <p:scale>
          <a:sx n="104" d="100"/>
          <a:sy n="104" d="100"/>
        </p:scale>
        <p:origin x="67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5A9357-D38A-4DC6-BE4D-9E4B561F7717}" type="datetimeFigureOut">
              <a:rPr lang="en-US" smtClean="0"/>
              <a:t>11/21/2023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ADED7B-7D9A-406F-B797-6DC588609A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7983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Не впускает с русским номером</a:t>
            </a:r>
          </a:p>
          <a:p>
            <a:r>
              <a:rPr lang="ru-RU" dirty="0"/>
              <a:t>Требует подтверждения номера и аккаунта путём перевода денег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ADED7B-7D9A-406F-B797-6DC588609AE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7759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Не впускает с русским номером</a:t>
            </a:r>
          </a:p>
          <a:p>
            <a:r>
              <a:rPr lang="ru-RU" dirty="0"/>
              <a:t>Требует подтверждения номера и аккаунта путём перевода денег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ADED7B-7D9A-406F-B797-6DC588609AE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8601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Не впускает с русским номером</a:t>
            </a:r>
          </a:p>
          <a:p>
            <a:r>
              <a:rPr lang="ru-RU" dirty="0"/>
              <a:t>Требует подтверждения номера и аккаунта путём перевода денег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ADED7B-7D9A-406F-B797-6DC588609AE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8237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Не впускает с русским номером</a:t>
            </a:r>
          </a:p>
          <a:p>
            <a:r>
              <a:rPr lang="ru-RU" dirty="0"/>
              <a:t>Требует подтверждения номера и аккаунта путём перевода денег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ADED7B-7D9A-406F-B797-6DC588609AE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7936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Не впускает с русским номером</a:t>
            </a:r>
          </a:p>
          <a:p>
            <a:r>
              <a:rPr lang="ru-RU" dirty="0"/>
              <a:t>Требует подтверждения номера и аккаунта путём перевода денег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ADED7B-7D9A-406F-B797-6DC588609AE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6716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Не впускает с русским номером</a:t>
            </a:r>
          </a:p>
          <a:p>
            <a:r>
              <a:rPr lang="ru-RU" dirty="0"/>
              <a:t>Требует подтверждения номера и аккаунта путём перевода денег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ADED7B-7D9A-406F-B797-6DC588609AE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1818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Не впускает с русским номером</a:t>
            </a:r>
          </a:p>
          <a:p>
            <a:r>
              <a:rPr lang="ru-RU" dirty="0"/>
              <a:t>Требует подтверждения номера и аккаунта путём перевода денег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ADED7B-7D9A-406F-B797-6DC588609AE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3068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Не впускает с русским номером</a:t>
            </a:r>
          </a:p>
          <a:p>
            <a:r>
              <a:rPr lang="ru-RU" dirty="0"/>
              <a:t>Требует подтверждения номера и аккаунта путём перевода денег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ADED7B-7D9A-406F-B797-6DC588609AE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3514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Не впускает с русским номером</a:t>
            </a:r>
          </a:p>
          <a:p>
            <a:r>
              <a:rPr lang="ru-RU" dirty="0"/>
              <a:t>Требует подтверждения номера и аккаунта путём перевода денег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ADED7B-7D9A-406F-B797-6DC588609AE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6837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Не впускает с русским номером</a:t>
            </a:r>
          </a:p>
          <a:p>
            <a:r>
              <a:rPr lang="ru-RU" dirty="0"/>
              <a:t>Требует подтверждения номера и аккаунта путём перевода денег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ADED7B-7D9A-406F-B797-6DC588609AE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543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D9A01-86B4-4927-929B-4EFD9F62DB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06F8BC-4156-426B-85E2-18D077E1D2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C92DBD-4F15-45DC-906C-4F8A055F59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6F336-A8B2-4284-9E31-FD2F3E63DE3B}" type="datetimeFigureOut">
              <a:rPr lang="en-US" smtClean="0"/>
              <a:t>11/21/2023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597582-3F63-44C5-BFF9-DDB1A66159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F69CD7-C7B5-4088-B92F-0F239ACF17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23EF4-52F0-44B4-AF08-8538B6B811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4399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45B21-978B-4B1A-B298-17DDD59C9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05DD13-D4E2-4D9A-B50C-EE9D436044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DB095E-F39E-4970-AA78-BBEA1B321D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6F336-A8B2-4284-9E31-FD2F3E63DE3B}" type="datetimeFigureOut">
              <a:rPr lang="en-US" smtClean="0"/>
              <a:t>11/21/2023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207D68-38DF-4B8F-9488-ECA17F563E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CD1F9B-8815-4D6F-AFAB-1BD79F5527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23EF4-52F0-44B4-AF08-8538B6B811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404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E9961A9-5CDD-46AA-BADC-89DDB9C7AB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0EA0CE-BC64-4F7E-BBF6-403A376706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E604F5-0BC5-4771-8F69-EDBB19F2DA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6F336-A8B2-4284-9E31-FD2F3E63DE3B}" type="datetimeFigureOut">
              <a:rPr lang="en-US" smtClean="0"/>
              <a:t>11/21/2023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65112A-0E32-44AD-86D9-CA2625F637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A0D318-C1E8-42BD-AD06-85A10C45B6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23EF4-52F0-44B4-AF08-8538B6B811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2311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BC6B6-EA84-4996-88EE-E4DB9BD9D4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2F7DF6-43AC-4F97-A798-DC24DE7B86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412628-3AEF-49B0-AA9C-0A7C54B143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6F336-A8B2-4284-9E31-FD2F3E63DE3B}" type="datetimeFigureOut">
              <a:rPr lang="en-US" smtClean="0"/>
              <a:t>11/21/2023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AEEC7D-84D7-4F9D-BD28-C05E0891B2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8DCB72-70D6-45BB-9659-3B247B7F5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23EF4-52F0-44B4-AF08-8538B6B811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0279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9AD005-A485-4856-AFF5-031C63AD63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F97BEA-D439-441D-901C-A7827CFF90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C1DC4E-FE7F-47F0-A85D-3EB4E9815D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6F336-A8B2-4284-9E31-FD2F3E63DE3B}" type="datetimeFigureOut">
              <a:rPr lang="en-US" smtClean="0"/>
              <a:t>11/21/2023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A18EB4-F3AA-4706-86C5-0CA2A224E4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1A86BE-4687-40BD-9954-7641B2C39E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23EF4-52F0-44B4-AF08-8538B6B811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5158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9F864B-3319-4993-AD29-0FEC8AF90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B37DFF-3553-4108-9796-176F0F26888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22BE1D-1DC0-47F0-9304-3E973EA566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91E598-427D-471F-82B3-5C1D639E13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6F336-A8B2-4284-9E31-FD2F3E63DE3B}" type="datetimeFigureOut">
              <a:rPr lang="en-US" smtClean="0"/>
              <a:t>11/21/2023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56E43D-5EEC-4D7F-81B1-D95BA006AC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A6EB17-4A6C-4556-8F59-C05142B73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23EF4-52F0-44B4-AF08-8538B6B811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2519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1287D1-7019-4398-9E2D-7F8A139313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AADD54-FDB0-4872-BA71-FA80702A0C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2BB2C4-1E8D-4FE1-BD16-19BBF19CF0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45B11B9-047C-4BA6-8279-2FB8B852982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3FBEAF5-2A2F-4E3C-B5E0-BEDB6AD1C9E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E12A734-3EEB-4193-8FAF-360B2B48A2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6F336-A8B2-4284-9E31-FD2F3E63DE3B}" type="datetimeFigureOut">
              <a:rPr lang="en-US" smtClean="0"/>
              <a:t>11/21/2023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6138D61-6A88-47A5-B18A-177C0C641A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154A7A3-95CE-4A22-A1EA-9F56FAB5F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23EF4-52F0-44B4-AF08-8538B6B811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5428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2F2FF-D3CA-4F29-9327-83444DCE8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4D50569-5EAC-4C87-B85E-C7E3399606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6F336-A8B2-4284-9E31-FD2F3E63DE3B}" type="datetimeFigureOut">
              <a:rPr lang="en-US" smtClean="0"/>
              <a:t>11/21/2023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771375-AC70-4A10-9DCA-113D4068FF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4213A5-234F-4CB4-85B1-865A27A695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23EF4-52F0-44B4-AF08-8538B6B811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5996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1DEB67E-1633-427F-A33C-462553B427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6F336-A8B2-4284-9E31-FD2F3E63DE3B}" type="datetimeFigureOut">
              <a:rPr lang="en-US" smtClean="0"/>
              <a:t>11/21/2023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F83E134-F14A-4CE0-9CDD-17AAE3BAB1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BCA936-33BF-47B5-9A5B-90B33406E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23EF4-52F0-44B4-AF08-8538B6B811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8026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0B29B0-FDE9-4630-9068-B614B4E50F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151AE0-49A0-48A4-913D-CBDB1D8A9E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E30525-3FFD-4F51-9567-FA51E285DF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D3D1B4-46A8-443F-A6E7-1EF47AF79C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6F336-A8B2-4284-9E31-FD2F3E63DE3B}" type="datetimeFigureOut">
              <a:rPr lang="en-US" smtClean="0"/>
              <a:t>11/21/2023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C9037E-8AE6-494B-B71C-4713F93E7E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5567FC-96D7-4380-9BBF-8E1BE3BFF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23EF4-52F0-44B4-AF08-8538B6B811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0947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3D983A-35F3-44FE-A7EF-0A145AF7E2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FD907BD-78A3-47D5-8A92-B0DF9602F2B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E0D563-CCF2-4101-A4E2-F84ED3EB58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CA892D-01A4-4BA9-9913-44207738C2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6F336-A8B2-4284-9E31-FD2F3E63DE3B}" type="datetimeFigureOut">
              <a:rPr lang="en-US" smtClean="0"/>
              <a:t>11/21/2023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E119EE-8792-4715-AF88-3BCCEC89F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E50719-2833-44F4-904C-F1F2C22E8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23EF4-52F0-44B4-AF08-8538B6B811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5384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1BFED18-A5EE-4694-8748-0D091453E2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1922C4-4873-429A-BC53-497070064C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C1CF74-D246-485C-86F8-4BB5349BAB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86F336-A8B2-4284-9E31-FD2F3E63DE3B}" type="datetimeFigureOut">
              <a:rPr lang="en-US" smtClean="0"/>
              <a:t>11/21/2023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3588FC-B29F-45F9-BE31-0DA65A5944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92B922-6D82-4F6E-AC83-43514873FB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323EF4-52F0-44B4-AF08-8538B6B811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7992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fred.stlouisfed.org/docs/api/fred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.visualstudio.com/" TargetMode="External"/><Relationship Id="rId2" Type="http://schemas.openxmlformats.org/officeDocument/2006/relationships/hyperlink" Target="https://cran.r-project.org/bin/windows/base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marketplace.visualstudio.com/items?itemName=ms-toolsai.jupyter" TargetMode="External"/><Relationship Id="rId4" Type="http://schemas.openxmlformats.org/officeDocument/2006/relationships/hyperlink" Target="https://pypi.org/project/jupyter/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09525F-D822-435A-BBF8-D3A03F3ABF3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Rewiew</a:t>
            </a:r>
            <a:r>
              <a:rPr lang="en-US" dirty="0">
                <a:solidFill>
                  <a:schemeClr val="bg1"/>
                </a:solidFill>
              </a:rPr>
              <a:t> of packages for R for market data downloading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6C4068-324E-4CD1-8103-E44EDC5E59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8000" y="5202238"/>
            <a:ext cx="9144000" cy="1655762"/>
          </a:xfrm>
        </p:spPr>
        <p:txBody>
          <a:bodyPr/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Arbuzov Vyacheslav</a:t>
            </a:r>
          </a:p>
        </p:txBody>
      </p:sp>
    </p:spTree>
    <p:extLst>
      <p:ext uri="{BB962C8B-B14F-4D97-AF65-F5344CB8AC3E}">
        <p14:creationId xmlns:p14="http://schemas.microsoft.com/office/powerpoint/2010/main" val="4784222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C4FB3-5951-4834-B771-B45D6A7509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FRED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2C6FB6-58CE-4623-BC61-CB896AFBFE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946" y="1690687"/>
            <a:ext cx="5534890" cy="3943495"/>
          </a:xfrm>
        </p:spPr>
        <p:txBody>
          <a:bodyPr>
            <a:noAutofit/>
          </a:bodyPr>
          <a:lstStyle/>
          <a:p>
            <a:pPr marL="0" indent="0" algn="l">
              <a:buNone/>
            </a:pPr>
            <a:r>
              <a:rPr lang="ru-RU" sz="16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Federal </a:t>
            </a:r>
            <a:r>
              <a:rPr lang="ru-RU" sz="1600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Reserve</a:t>
            </a:r>
            <a:r>
              <a:rPr lang="ru-RU" sz="16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Economic Data, представляет собой базу данных и онлайн-платформу, предоставляемую Федеральной резервной системой США (Federal </a:t>
            </a:r>
            <a:r>
              <a:rPr lang="ru-RU" sz="1600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Reserve</a:t>
            </a:r>
            <a:r>
              <a:rPr lang="ru-RU" sz="16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). Она предоставляет обширный набор экономических данных и временных рядов, которые могут быть использованы для анализа экономических и финансовых тенденций. Вот несколько ключевых характеристик FRED:</a:t>
            </a:r>
          </a:p>
          <a:p>
            <a:pPr marL="0" indent="0" algn="l">
              <a:buNone/>
            </a:pPr>
            <a:r>
              <a:rPr lang="ru-RU" sz="1600" b="1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Данные по Экономике США:</a:t>
            </a:r>
            <a:r>
              <a:rPr lang="ru-RU" sz="16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FRED предоставляет информацию о различных аспектах экономики США, таких как ВВП, инфляция, безработица, производственная активность, потребительские расходы и другие ключевые экономические показатели.</a:t>
            </a:r>
          </a:p>
          <a:p>
            <a:pPr marL="0" indent="0" algn="l">
              <a:buNone/>
            </a:pPr>
            <a:r>
              <a:rPr lang="ru-RU" sz="1600" b="1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Большой Объем Данных:</a:t>
            </a:r>
            <a:r>
              <a:rPr lang="ru-RU" sz="16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Платформа содержит огромное количество данных, включая информацию от Федеральной резервной системы, Бюро экономического анализа (BEA), Бюро трудовой статистики (BLS) и других источников.</a:t>
            </a:r>
          </a:p>
          <a:p>
            <a:endParaRPr lang="en-US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FA836D-ECF4-4381-BAA6-7FF327ECA716}"/>
              </a:ext>
            </a:extLst>
          </p:cNvPr>
          <p:cNvSpPr txBox="1"/>
          <p:nvPr/>
        </p:nvSpPr>
        <p:spPr>
          <a:xfrm>
            <a:off x="11773296" y="648866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10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9921BEE0-03B6-4636-8D92-9F04BB3A16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8836" y="914399"/>
            <a:ext cx="6301489" cy="3469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1526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C4FB3-5951-4834-B771-B45D6A7509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FRED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FA836D-ECF4-4381-BAA6-7FF327ECA716}"/>
              </a:ext>
            </a:extLst>
          </p:cNvPr>
          <p:cNvSpPr txBox="1"/>
          <p:nvPr/>
        </p:nvSpPr>
        <p:spPr>
          <a:xfrm>
            <a:off x="11773296" y="648866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2C01B0-99D1-46EC-8A11-9C9B75262D91}"/>
              </a:ext>
            </a:extLst>
          </p:cNvPr>
          <p:cNvSpPr txBox="1"/>
          <p:nvPr/>
        </p:nvSpPr>
        <p:spPr>
          <a:xfrm>
            <a:off x="6162963" y="1027906"/>
            <a:ext cx="5467927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l">
              <a:buNone/>
            </a:pPr>
            <a:r>
              <a:rPr lang="ru-RU" sz="1600" b="1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Интерактивные Инструменты:</a:t>
            </a:r>
            <a:r>
              <a:rPr lang="ru-RU" sz="16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FRED предоставляет интерактивные инструменты для визуализации данных, создания графиков и сравнения различных экономических показателей.</a:t>
            </a:r>
          </a:p>
          <a:p>
            <a:pPr marL="0" indent="0" algn="l">
              <a:buNone/>
            </a:pPr>
            <a:r>
              <a:rPr lang="ru-RU" sz="1600" b="1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API для Доступа к Данным:</a:t>
            </a:r>
            <a:r>
              <a:rPr lang="ru-RU" sz="16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Платформа предоставляет API (интерфейс программирования приложений), который позволяет разработчикам интегрировать данные FRED в свои собственные приложения и аналитические инструменты.</a:t>
            </a:r>
          </a:p>
          <a:p>
            <a:pPr marL="0" indent="0" algn="l">
              <a:buNone/>
            </a:pPr>
            <a:r>
              <a:rPr lang="ru-RU" sz="1600" b="1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Экономические Индикаторы:</a:t>
            </a:r>
            <a:r>
              <a:rPr lang="ru-RU" sz="16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FRED включает в себя множество экономических индикаторов, таких как индексы потребительских цен (CPI), индексы производственной активности, индексы доверия потребителей и многие другие.</a:t>
            </a:r>
          </a:p>
          <a:p>
            <a:pPr marL="0" indent="0" algn="l">
              <a:buNone/>
            </a:pPr>
            <a:r>
              <a:rPr lang="ru-RU" sz="1600" b="1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Образовательные Ресурсы:</a:t>
            </a:r>
            <a:r>
              <a:rPr lang="ru-RU" sz="16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В дополнение к данным, FRED предоставляет образовательные ресурсы и инструменты для понимания и использования экономических данных.</a:t>
            </a:r>
          </a:p>
          <a:p>
            <a:pPr marL="0" indent="0" algn="l">
              <a:buNone/>
            </a:pPr>
            <a:r>
              <a:rPr lang="ru-RU" sz="1600" b="1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Открытый Доступ:</a:t>
            </a:r>
            <a:r>
              <a:rPr lang="ru-RU" sz="16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FRED является платформой с открытым доступом, что означает, что многие данные и инструменты доступны для использования без необходимости оплаты.</a:t>
            </a:r>
          </a:p>
          <a:p>
            <a:endParaRPr lang="en-US" sz="1600" dirty="0">
              <a:solidFill>
                <a:schemeClr val="bg1"/>
              </a:solidFill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E3835CC-1B1B-4228-BA51-F8F0494B28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198" y="1501268"/>
            <a:ext cx="5400675" cy="45624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C76D317-8384-4CB4-A31A-86F563914EBA}"/>
              </a:ext>
            </a:extLst>
          </p:cNvPr>
          <p:cNvSpPr txBox="1"/>
          <p:nvPr/>
        </p:nvSpPr>
        <p:spPr>
          <a:xfrm>
            <a:off x="0" y="6486429"/>
            <a:ext cx="40834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https://fred.stlouisfed.org/docs/api/fred/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39580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C4FB3-5951-4834-B771-B45D6A7509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TwitteR</a:t>
            </a:r>
            <a:r>
              <a:rPr lang="en-US" dirty="0">
                <a:solidFill>
                  <a:schemeClr val="bg1"/>
                </a:solidFill>
              </a:rPr>
              <a:t>(X)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2C6FB6-58CE-4623-BC61-CB896AFBFE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7072" y="1505527"/>
            <a:ext cx="5618018" cy="4618182"/>
          </a:xfrm>
        </p:spPr>
        <p:txBody>
          <a:bodyPr>
            <a:normAutofit fontScale="55000" lnSpcReduction="20000"/>
          </a:bodyPr>
          <a:lstStyle/>
          <a:p>
            <a:pPr marL="0" indent="0" algn="l">
              <a:buNone/>
            </a:pPr>
            <a:r>
              <a:rPr lang="ru-RU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Twitter</a:t>
            </a:r>
            <a:r>
              <a:rPr lang="ru-RU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- это популярная социальная сеть, позволяющая пользователям публиковать короткие сообщения, называемые "</a:t>
            </a:r>
            <a:r>
              <a:rPr lang="ru-RU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твитами</a:t>
            </a:r>
            <a:r>
              <a:rPr lang="ru-RU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", длиной до 280 символов. Для получения данных из </a:t>
            </a:r>
            <a:r>
              <a:rPr lang="ru-RU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Twitter</a:t>
            </a:r>
            <a:r>
              <a:rPr lang="ru-RU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существуют различные методы, основные из которых связаны с использованием </a:t>
            </a:r>
            <a:r>
              <a:rPr lang="ru-RU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Twitter</a:t>
            </a:r>
            <a:r>
              <a:rPr lang="ru-RU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API (Application </a:t>
            </a:r>
            <a:r>
              <a:rPr lang="ru-RU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Programming</a:t>
            </a:r>
            <a:r>
              <a:rPr lang="ru-RU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Interface). </a:t>
            </a:r>
            <a:endParaRPr lang="en-US" b="0" i="0" dirty="0"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l">
              <a:buNone/>
            </a:pPr>
            <a:r>
              <a:rPr lang="ru-RU" b="1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Twitter</a:t>
            </a:r>
            <a:r>
              <a:rPr lang="ru-RU" b="1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API:</a:t>
            </a:r>
            <a:r>
              <a:rPr lang="ru-RU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</a:t>
            </a:r>
            <a:r>
              <a:rPr lang="ru-RU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редоставляет API, который позволяет разработчикам взаимодействовать с данными </a:t>
            </a:r>
            <a:r>
              <a:rPr lang="ru-RU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Twitter</a:t>
            </a:r>
            <a:r>
              <a:rPr lang="ru-RU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и создавать приложения, интегрированные с социальной сетью. Для использования </a:t>
            </a:r>
            <a:r>
              <a:rPr lang="ru-RU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Twitter</a:t>
            </a:r>
            <a:r>
              <a:rPr lang="ru-RU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API требуется регистрация и получение ключей доступа.</a:t>
            </a:r>
          </a:p>
          <a:p>
            <a:pPr marL="0" indent="0" algn="l">
              <a:buNone/>
            </a:pPr>
            <a:r>
              <a:rPr lang="ru-RU" b="1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OAuth</a:t>
            </a:r>
            <a:r>
              <a:rPr lang="ru-RU" b="1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Аутентификация:</a:t>
            </a:r>
            <a:r>
              <a:rPr lang="ru-RU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Для безопасного доступа к данным </a:t>
            </a:r>
            <a:r>
              <a:rPr lang="ru-RU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Twitter</a:t>
            </a:r>
            <a:r>
              <a:rPr lang="ru-RU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через API используется протокол аутентификации </a:t>
            </a:r>
            <a:r>
              <a:rPr lang="ru-RU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OAuth</a:t>
            </a:r>
            <a:r>
              <a:rPr lang="ru-RU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Это позволяет приложению получать доступ к аккаунту пользователя с его разрешениями.</a:t>
            </a:r>
          </a:p>
          <a:p>
            <a:pPr marL="0" indent="0" algn="l">
              <a:buNone/>
            </a:pPr>
            <a:r>
              <a:rPr lang="ru-RU" b="1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Твиты</a:t>
            </a:r>
            <a:r>
              <a:rPr lang="ru-RU" b="1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и Метаданные:</a:t>
            </a:r>
            <a:r>
              <a:rPr lang="ru-RU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С помощью </a:t>
            </a:r>
            <a:r>
              <a:rPr lang="ru-RU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Twitter</a:t>
            </a:r>
            <a:r>
              <a:rPr lang="ru-RU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API можно получить </a:t>
            </a:r>
            <a:r>
              <a:rPr lang="ru-RU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твиты</a:t>
            </a:r>
            <a:r>
              <a:rPr lang="ru-RU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(сообщения) пользователя, а также метаданные, такие как дата создания, количество лайков, ретвитов, идентификаторы пользователей и другие связанные с </a:t>
            </a:r>
            <a:r>
              <a:rPr lang="ru-RU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твитами</a:t>
            </a:r>
            <a:r>
              <a:rPr lang="ru-RU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данные.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FA836D-ECF4-4381-BAA6-7FF327ECA716}"/>
              </a:ext>
            </a:extLst>
          </p:cNvPr>
          <p:cNvSpPr txBox="1"/>
          <p:nvPr/>
        </p:nvSpPr>
        <p:spPr>
          <a:xfrm>
            <a:off x="11773296" y="648866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12</a:t>
            </a:r>
          </a:p>
        </p:txBody>
      </p:sp>
      <p:pic>
        <p:nvPicPr>
          <p:cNvPr id="2050" name="Picture 2" descr="Twitter heißt jetzt X - GA Medien">
            <a:extLst>
              <a:ext uri="{FF2B5EF4-FFF2-40B4-BE49-F238E27FC236}">
                <a16:creationId xmlns:a16="http://schemas.microsoft.com/office/drawing/2014/main" id="{2A2F2515-4F0E-4FA7-8553-7850533A8C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9137" y="1304636"/>
            <a:ext cx="5811177" cy="3874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48316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C4FB3-5951-4834-B771-B45D6A7509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TwitteR</a:t>
            </a:r>
            <a:r>
              <a:rPr lang="en-US" dirty="0">
                <a:solidFill>
                  <a:schemeClr val="bg1"/>
                </a:solidFill>
              </a:rPr>
              <a:t>(X)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2C6FB6-58CE-4623-BC61-CB896AFBFE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72296" y="1483879"/>
            <a:ext cx="5618018" cy="4351338"/>
          </a:xfrm>
        </p:spPr>
        <p:txBody>
          <a:bodyPr>
            <a:normAutofit fontScale="55000" lnSpcReduction="20000"/>
          </a:bodyPr>
          <a:lstStyle/>
          <a:p>
            <a:pPr marL="0" indent="0" algn="l">
              <a:buNone/>
            </a:pPr>
            <a:r>
              <a:rPr lang="ru-RU" b="1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Streaming</a:t>
            </a:r>
            <a:r>
              <a:rPr lang="ru-RU" b="1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API:</a:t>
            </a:r>
            <a:r>
              <a:rPr lang="ru-RU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Данное </a:t>
            </a:r>
            <a:r>
              <a:rPr lang="en-US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API </a:t>
            </a:r>
            <a:r>
              <a:rPr lang="ru-RU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позволяет получать потоковые данные в реальном времени. Это полезно для мониторинга и анализа событий, происходящих в момент их появления.</a:t>
            </a:r>
          </a:p>
          <a:p>
            <a:pPr marL="0" indent="0" algn="l">
              <a:buNone/>
            </a:pPr>
            <a:r>
              <a:rPr lang="ru-RU" b="1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Поиск и Фильтрация:</a:t>
            </a:r>
            <a:r>
              <a:rPr lang="ru-RU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API позволяет осуществлять поиск </a:t>
            </a:r>
            <a:r>
              <a:rPr lang="ru-RU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твитов</a:t>
            </a:r>
            <a:r>
              <a:rPr lang="ru-RU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по ключевым словам, </a:t>
            </a:r>
            <a:r>
              <a:rPr lang="ru-RU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хэштегам</a:t>
            </a:r>
            <a:r>
              <a:rPr lang="ru-RU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местоположению и другим параметрам, что удобно для анализа обсуждений определенных тем или событий.</a:t>
            </a:r>
          </a:p>
          <a:p>
            <a:pPr marL="0" indent="0" algn="l">
              <a:buNone/>
            </a:pPr>
            <a:r>
              <a:rPr lang="ru-RU" b="1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Rate </a:t>
            </a:r>
            <a:r>
              <a:rPr lang="ru-RU" b="1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Limits</a:t>
            </a:r>
            <a:r>
              <a:rPr lang="ru-RU" b="1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ru-RU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Устанавливает ограничения на количество запросов за определенный период времени (Rate </a:t>
            </a:r>
            <a:r>
              <a:rPr lang="ru-RU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Limits</a:t>
            </a:r>
            <a:r>
              <a:rPr lang="ru-RU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). Разработчики должны учитывать эти ограничения при работе с API.</a:t>
            </a:r>
          </a:p>
          <a:p>
            <a:pPr marL="0" indent="0" algn="l">
              <a:buNone/>
            </a:pPr>
            <a:r>
              <a:rPr lang="ru-RU" b="1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Библиотеки и Инструменты:</a:t>
            </a:r>
            <a:r>
              <a:rPr lang="ru-RU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Существуют различные библиотеки и инструменты, написанные на различных языках программирования, которые облегчают взаимодействие с </a:t>
            </a:r>
            <a:r>
              <a:rPr lang="ru-RU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Twitter</a:t>
            </a:r>
            <a:r>
              <a:rPr lang="ru-RU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API. Например, </a:t>
            </a:r>
            <a:r>
              <a:rPr lang="ru-RU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Tweepy</a:t>
            </a:r>
            <a:r>
              <a:rPr lang="ru-RU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для Python.</a:t>
            </a:r>
          </a:p>
          <a:p>
            <a:pPr marL="0" indent="0" algn="l">
              <a:buNone/>
            </a:pPr>
            <a:r>
              <a:rPr lang="ru-RU" b="1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Аналитика и Визуализация:</a:t>
            </a:r>
            <a:r>
              <a:rPr lang="ru-RU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Полученные данные из </a:t>
            </a:r>
            <a:r>
              <a:rPr lang="ru-RU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Twitter</a:t>
            </a:r>
            <a:r>
              <a:rPr lang="ru-RU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могут быть использованы для аналитики и визуализации, например, для определения трендов, анализа настроений или мониторинга обсуждений бренда.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FA836D-ECF4-4381-BAA6-7FF327ECA716}"/>
              </a:ext>
            </a:extLst>
          </p:cNvPr>
          <p:cNvSpPr txBox="1"/>
          <p:nvPr/>
        </p:nvSpPr>
        <p:spPr>
          <a:xfrm>
            <a:off x="11773296" y="648866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13</a:t>
            </a:r>
          </a:p>
        </p:txBody>
      </p:sp>
      <p:pic>
        <p:nvPicPr>
          <p:cNvPr id="3074" name="Picture 2" descr="How To Analyze Twitter Data with MAXQDA: Social Media Analysis Guide">
            <a:extLst>
              <a:ext uri="{FF2B5EF4-FFF2-40B4-BE49-F238E27FC236}">
                <a16:creationId xmlns:a16="http://schemas.microsoft.com/office/drawing/2014/main" id="{C56E2B69-481F-4215-8FA5-E8717AF7A7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400" y="1821440"/>
            <a:ext cx="5717638" cy="3001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57631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C4FB3-5951-4834-B771-B45D6A7509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Bloomberg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2C6FB6-58CE-4623-BC61-CB896AFBFE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73091" y="772680"/>
            <a:ext cx="5643418" cy="5212484"/>
          </a:xfrm>
        </p:spPr>
        <p:txBody>
          <a:bodyPr>
            <a:normAutofit fontScale="62500" lnSpcReduction="20000"/>
          </a:bodyPr>
          <a:lstStyle/>
          <a:p>
            <a:pPr marL="0" indent="0" algn="l">
              <a:buNone/>
            </a:pPr>
            <a:r>
              <a:rPr lang="ru-RU" b="0" i="0" dirty="0">
                <a:solidFill>
                  <a:schemeClr val="bg1"/>
                </a:solidFill>
                <a:effectLst/>
                <a:latin typeface="Söhne"/>
              </a:rPr>
              <a:t>Bloomberg L.P. - это международная компания, специализирующаяся на предоставлении финансовой информации, новостей и аналитических данных для профессиональных участников финансовых рынков. Она была основана в 1981 году Майклом Блумбергом, бывшим мэром Нью-Йорка, и Чарльзом Зиммерманом.</a:t>
            </a:r>
            <a:endParaRPr lang="en-US" b="0" i="0" dirty="0">
              <a:solidFill>
                <a:schemeClr val="bg1"/>
              </a:solidFill>
              <a:effectLst/>
              <a:latin typeface="Söhne"/>
            </a:endParaRPr>
          </a:p>
          <a:p>
            <a:pPr marL="0" indent="0" algn="l">
              <a:buNone/>
            </a:pPr>
            <a:r>
              <a:rPr lang="ru-RU" b="0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ru-RU" b="1" i="0" dirty="0">
                <a:solidFill>
                  <a:schemeClr val="bg1"/>
                </a:solidFill>
                <a:effectLst/>
                <a:latin typeface="Söhne"/>
              </a:rPr>
              <a:t>Терминал Bloomberg:</a:t>
            </a:r>
            <a:r>
              <a:rPr lang="ru-RU" b="0" i="0" dirty="0">
                <a:solidFill>
                  <a:schemeClr val="bg1"/>
                </a:solidFill>
                <a:effectLst/>
                <a:latin typeface="Söhne"/>
              </a:rPr>
              <a:t> Bloomberg предоставляет один из самых известных финансовых терминалов в мире, известный как Bloomberg Terminal или Bloomberg Professional. Это мощный инструмент, который предоставляет доступ к различным финансовым данным, аналитике, новостям и другой информации, включая данные о фондовых рынках, валютах, облигациях, сырьевых товарах и др.</a:t>
            </a:r>
          </a:p>
          <a:p>
            <a:pPr marL="0" indent="0" algn="l">
              <a:buNone/>
            </a:pPr>
            <a:r>
              <a:rPr lang="ru-RU" b="1" i="0" dirty="0">
                <a:solidFill>
                  <a:schemeClr val="bg1"/>
                </a:solidFill>
                <a:effectLst/>
                <a:latin typeface="Söhne"/>
              </a:rPr>
              <a:t>Финансовые Данные:</a:t>
            </a:r>
            <a:r>
              <a:rPr lang="ru-RU" b="0" i="0" dirty="0">
                <a:solidFill>
                  <a:schemeClr val="bg1"/>
                </a:solidFill>
                <a:effectLst/>
                <a:latin typeface="Söhne"/>
              </a:rPr>
              <a:t> Bloomberg предоставляет полный спектр финансовых данных, включая котировки акций, облигаций, валют, срочных контрактов, товаров и других инвестиционных инструментов.</a:t>
            </a:r>
          </a:p>
          <a:p>
            <a:pPr marL="0" indent="0" algn="l">
              <a:buNone/>
            </a:pPr>
            <a:r>
              <a:rPr lang="ru-RU" b="1" i="0" dirty="0">
                <a:solidFill>
                  <a:schemeClr val="bg1"/>
                </a:solidFill>
                <a:effectLst/>
                <a:latin typeface="Söhne"/>
              </a:rPr>
              <a:t>Новости и Аналитика:</a:t>
            </a:r>
            <a:r>
              <a:rPr lang="ru-RU" b="0" i="0" dirty="0">
                <a:solidFill>
                  <a:schemeClr val="bg1"/>
                </a:solidFill>
                <a:effectLst/>
                <a:latin typeface="Söhne"/>
              </a:rPr>
              <a:t> Помимо данных, Bloomberg предоставляет новости и аналитические обзоры о событиях, влияющих на финансовые рынки. Эта информация охватывает мировые экономические и политические события.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FA836D-ECF4-4381-BAA6-7FF327ECA716}"/>
              </a:ext>
            </a:extLst>
          </p:cNvPr>
          <p:cNvSpPr txBox="1"/>
          <p:nvPr/>
        </p:nvSpPr>
        <p:spPr>
          <a:xfrm>
            <a:off x="11773296" y="648866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14</a:t>
            </a:r>
          </a:p>
        </p:txBody>
      </p:sp>
      <p:pic>
        <p:nvPicPr>
          <p:cNvPr id="4098" name="Picture 2" descr="Finanz-Computerterminals: Schnüffelaffäre um Datenanbieter Bloomberg -  Wirtschaft - FAZ">
            <a:extLst>
              <a:ext uri="{FF2B5EF4-FFF2-40B4-BE49-F238E27FC236}">
                <a16:creationId xmlns:a16="http://schemas.microsoft.com/office/drawing/2014/main" id="{90255D3F-CA5C-47A4-955C-9D28CDF1BF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797" y="1664422"/>
            <a:ext cx="5141913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481FC44-4D97-470D-92A2-AEF0DA467873}"/>
              </a:ext>
            </a:extLst>
          </p:cNvPr>
          <p:cNvSpPr txBox="1"/>
          <p:nvPr/>
        </p:nvSpPr>
        <p:spPr>
          <a:xfrm>
            <a:off x="1931210" y="5093422"/>
            <a:ext cx="2227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Терминал </a:t>
            </a:r>
            <a:r>
              <a:rPr lang="en-US" dirty="0">
                <a:solidFill>
                  <a:schemeClr val="bg1"/>
                </a:solidFill>
              </a:rPr>
              <a:t>Bloomberg</a:t>
            </a:r>
          </a:p>
        </p:txBody>
      </p:sp>
    </p:spTree>
    <p:extLst>
      <p:ext uri="{BB962C8B-B14F-4D97-AF65-F5344CB8AC3E}">
        <p14:creationId xmlns:p14="http://schemas.microsoft.com/office/powerpoint/2010/main" val="10479669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C4FB3-5951-4834-B771-B45D6A7509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Bloomberg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2C6FB6-58CE-4623-BC61-CB896AFBFE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2437" y="1460850"/>
            <a:ext cx="5643418" cy="5212484"/>
          </a:xfrm>
        </p:spPr>
        <p:txBody>
          <a:bodyPr>
            <a:normAutofit fontScale="70000" lnSpcReduction="20000"/>
          </a:bodyPr>
          <a:lstStyle/>
          <a:p>
            <a:pPr marL="0" indent="0" algn="l">
              <a:buNone/>
            </a:pPr>
            <a:r>
              <a:rPr lang="ru-RU" b="1" i="0" dirty="0">
                <a:solidFill>
                  <a:schemeClr val="bg1"/>
                </a:solidFill>
                <a:effectLst/>
                <a:latin typeface="Söhne"/>
              </a:rPr>
              <a:t>Исследовательские Ресурсы:</a:t>
            </a:r>
            <a:r>
              <a:rPr lang="ru-RU" b="0" i="0" dirty="0">
                <a:solidFill>
                  <a:schemeClr val="bg1"/>
                </a:solidFill>
                <a:effectLst/>
                <a:latin typeface="Söhne"/>
              </a:rPr>
              <a:t> Bloomberg предлагает инструменты для исследования и анализа, включая отчеты о компаниях, прогнозы, аналитические материалы и многое другое.</a:t>
            </a:r>
          </a:p>
          <a:p>
            <a:pPr marL="0" indent="0" algn="l">
              <a:buNone/>
            </a:pPr>
            <a:r>
              <a:rPr lang="ru-RU" b="1" i="0" dirty="0">
                <a:solidFill>
                  <a:schemeClr val="bg1"/>
                </a:solidFill>
                <a:effectLst/>
                <a:latin typeface="Söhne"/>
              </a:rPr>
              <a:t>Торговые Инструменты:</a:t>
            </a:r>
            <a:r>
              <a:rPr lang="ru-RU" b="0" i="0" dirty="0">
                <a:solidFill>
                  <a:schemeClr val="bg1"/>
                </a:solidFill>
                <a:effectLst/>
                <a:latin typeface="Söhne"/>
              </a:rPr>
              <a:t> Bloomberg Terminal используется для выполнения торговых операций и управления портфелем. Терминал предоставляет функциональность для ввода и отслеживания ордеров, а также для мониторинга рыночной активности.</a:t>
            </a:r>
          </a:p>
          <a:p>
            <a:pPr marL="0" indent="0" algn="l">
              <a:buNone/>
            </a:pPr>
            <a:r>
              <a:rPr lang="ru-RU" b="1" i="0" dirty="0">
                <a:solidFill>
                  <a:schemeClr val="bg1"/>
                </a:solidFill>
                <a:effectLst/>
                <a:latin typeface="Söhne"/>
              </a:rPr>
              <a:t>Телевидение и Радио:</a:t>
            </a:r>
            <a:r>
              <a:rPr lang="ru-RU" b="0" i="0" dirty="0">
                <a:solidFill>
                  <a:schemeClr val="bg1"/>
                </a:solidFill>
                <a:effectLst/>
                <a:latin typeface="Söhne"/>
              </a:rPr>
              <a:t> Компания также владеет телевизионными и радиостанциями, включая Bloomberg TV и Bloomberg Radio, предоставляющими финансовые новости и программы.</a:t>
            </a:r>
          </a:p>
          <a:p>
            <a:pPr marL="0" indent="0" algn="l">
              <a:buNone/>
            </a:pPr>
            <a:r>
              <a:rPr lang="ru-RU" b="1" i="0" dirty="0">
                <a:solidFill>
                  <a:schemeClr val="bg1"/>
                </a:solidFill>
                <a:effectLst/>
                <a:latin typeface="Söhne"/>
              </a:rPr>
              <a:t>Программное Обеспечение и API:</a:t>
            </a:r>
            <a:r>
              <a:rPr lang="ru-RU" b="0" i="0" dirty="0">
                <a:solidFill>
                  <a:schemeClr val="bg1"/>
                </a:solidFill>
                <a:effectLst/>
                <a:latin typeface="Söhne"/>
              </a:rPr>
              <a:t> Bloomberg предоставляет программное обеспечение и API для доступа к данным и функциональности Bloomberg Terminal, что позволяет финансовым учреждениям интегрировать информацию в свои собственные системы.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FA836D-ECF4-4381-BAA6-7FF327ECA716}"/>
              </a:ext>
            </a:extLst>
          </p:cNvPr>
          <p:cNvSpPr txBox="1"/>
          <p:nvPr/>
        </p:nvSpPr>
        <p:spPr>
          <a:xfrm>
            <a:off x="11773296" y="648866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15</a:t>
            </a:r>
          </a:p>
        </p:txBody>
      </p:sp>
      <p:pic>
        <p:nvPicPr>
          <p:cNvPr id="5122" name="Picture 2" descr="You Can't Kill the Bloomberg Terminal. But If You Were Going to Try, Here's  How. | by Byrne Hobart | Marker">
            <a:extLst>
              <a:ext uri="{FF2B5EF4-FFF2-40B4-BE49-F238E27FC236}">
                <a16:creationId xmlns:a16="http://schemas.microsoft.com/office/drawing/2014/main" id="{D6B5394B-32A7-4F52-BF75-FE31D3AFE0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0368" y="78798"/>
            <a:ext cx="4000789" cy="2969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Wie das Bloomberg-Terminal tickt">
            <a:extLst>
              <a:ext uri="{FF2B5EF4-FFF2-40B4-BE49-F238E27FC236}">
                <a16:creationId xmlns:a16="http://schemas.microsoft.com/office/drawing/2014/main" id="{AA08C9F2-9F79-4EF6-927F-87EB267F0D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7350" y="2112851"/>
            <a:ext cx="3813528" cy="2655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5 0 7 on X: &quot;= #BLOOMBERG PROFESSIONAL Veri Terminali = Bugün de siyah fon  üzerine kehribar yazı tipini TV'lerden iyi bildiğimiz &quot;terminal&quot;in öyküsüne  bakalım... Bloomberg LP'nin Terminal ekranları için &quot;patates cipsi&quot;">
            <a:extLst>
              <a:ext uri="{FF2B5EF4-FFF2-40B4-BE49-F238E27FC236}">
                <a16:creationId xmlns:a16="http://schemas.microsoft.com/office/drawing/2014/main" id="{80E5A258-5448-4146-955C-180FD8B16B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9999" y="4322702"/>
            <a:ext cx="3700465" cy="2138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97417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C4FB3-5951-4834-B771-B45D6A7509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Datamarket</a:t>
            </a:r>
            <a:r>
              <a:rPr lang="en-US" dirty="0">
                <a:solidFill>
                  <a:schemeClr val="bg1"/>
                </a:solidFill>
              </a:rPr>
              <a:t>(Qlik)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2C6FB6-58CE-4623-BC61-CB896AFBFE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44606"/>
            <a:ext cx="5945157" cy="6265429"/>
          </a:xfrm>
        </p:spPr>
        <p:txBody>
          <a:bodyPr>
            <a:normAutofit fontScale="62500" lnSpcReduction="20000"/>
          </a:bodyPr>
          <a:lstStyle/>
          <a:p>
            <a:pPr marL="0" indent="0" algn="l">
              <a:buNone/>
            </a:pPr>
            <a:r>
              <a:rPr lang="ru-RU" b="0" i="0" dirty="0" err="1">
                <a:solidFill>
                  <a:schemeClr val="bg1"/>
                </a:solidFill>
                <a:effectLst/>
                <a:latin typeface="Söhne"/>
              </a:rPr>
              <a:t>DataMarket</a:t>
            </a:r>
            <a:r>
              <a:rPr lang="ru-RU" b="0" i="0" dirty="0">
                <a:solidFill>
                  <a:schemeClr val="bg1"/>
                </a:solidFill>
                <a:effectLst/>
                <a:latin typeface="Söhne"/>
              </a:rPr>
              <a:t> веб-платформа для предоставления доступа к различным наборам данных и статистической информации. Она предоставляет возможность искать, визуализировать и загружать данные из различных источников. Важным аспектом является возможность анализа данных в режиме реального времени и создания интерактивных графиков.</a:t>
            </a:r>
          </a:p>
          <a:p>
            <a:pPr marL="0" indent="0">
              <a:buNone/>
            </a:pPr>
            <a:r>
              <a:rPr lang="ru-RU" b="1" i="0" dirty="0">
                <a:solidFill>
                  <a:schemeClr val="bg1"/>
                </a:solidFill>
                <a:effectLst/>
                <a:latin typeface="Söhne"/>
              </a:rPr>
              <a:t>Разнообразие Данных:</a:t>
            </a:r>
            <a:r>
              <a:rPr lang="ru-RU" b="0" i="0" dirty="0">
                <a:solidFill>
                  <a:schemeClr val="bg1"/>
                </a:solidFill>
                <a:effectLst/>
                <a:latin typeface="Söhne"/>
              </a:rPr>
              <a:t> объединяет различные наборы данных, включая статистику, экономические показатели, социальные данные и другие.</a:t>
            </a:r>
          </a:p>
          <a:p>
            <a:pPr marL="0" indent="0">
              <a:buNone/>
            </a:pPr>
            <a:r>
              <a:rPr lang="ru-RU" b="1" i="0" dirty="0">
                <a:solidFill>
                  <a:schemeClr val="bg1"/>
                </a:solidFill>
                <a:effectLst/>
                <a:latin typeface="Söhne"/>
              </a:rPr>
              <a:t>Инструменты Визуализации:</a:t>
            </a:r>
            <a:r>
              <a:rPr lang="ru-RU" b="0" i="0" dirty="0">
                <a:solidFill>
                  <a:schemeClr val="bg1"/>
                </a:solidFill>
                <a:effectLst/>
                <a:latin typeface="Söhne"/>
              </a:rPr>
              <a:t> Платформа предоставляет инструменты для визуализации данных, такие как графики и диаграммы, что упрощает понимание и анализ информации.</a:t>
            </a:r>
          </a:p>
          <a:p>
            <a:pPr marL="0" indent="0">
              <a:buNone/>
            </a:pPr>
            <a:r>
              <a:rPr lang="ru-RU" b="1" i="0" dirty="0">
                <a:solidFill>
                  <a:schemeClr val="bg1"/>
                </a:solidFill>
                <a:effectLst/>
                <a:latin typeface="Söhne"/>
              </a:rPr>
              <a:t>Интерактивность и Анализ:</a:t>
            </a:r>
            <a:r>
              <a:rPr lang="ru-RU" b="0" i="0" dirty="0">
                <a:solidFill>
                  <a:schemeClr val="bg1"/>
                </a:solidFill>
                <a:effectLst/>
                <a:latin typeface="Söhne"/>
              </a:rPr>
              <a:t> Позволяет пользователям проводить интерактивный анализ данных, изменять параметры визуализации и фильтры для получения более глубокого понимания.</a:t>
            </a:r>
          </a:p>
          <a:p>
            <a:pPr marL="0" indent="0">
              <a:buNone/>
            </a:pPr>
            <a:r>
              <a:rPr lang="ru-RU" b="1" i="0" dirty="0">
                <a:solidFill>
                  <a:schemeClr val="bg1"/>
                </a:solidFill>
                <a:effectLst/>
                <a:latin typeface="Söhne"/>
              </a:rPr>
              <a:t>API для Разработчиков:</a:t>
            </a:r>
            <a:r>
              <a:rPr lang="ru-RU" b="0" i="0" dirty="0">
                <a:solidFill>
                  <a:schemeClr val="bg1"/>
                </a:solidFill>
                <a:effectLst/>
                <a:latin typeface="Söhne"/>
              </a:rPr>
              <a:t> Для разработчиков предоставляется API, что позволяет интегрировать данные из </a:t>
            </a:r>
            <a:r>
              <a:rPr lang="ru-RU" b="0" i="0" dirty="0" err="1">
                <a:solidFill>
                  <a:schemeClr val="bg1"/>
                </a:solidFill>
                <a:effectLst/>
                <a:latin typeface="Söhne"/>
              </a:rPr>
              <a:t>DataMarket</a:t>
            </a:r>
            <a:r>
              <a:rPr lang="ru-RU" b="0" i="0" dirty="0">
                <a:solidFill>
                  <a:schemeClr val="bg1"/>
                </a:solidFill>
                <a:effectLst/>
                <a:latin typeface="Söhne"/>
              </a:rPr>
              <a:t> в различные приложения и веб-сервисы.</a:t>
            </a:r>
          </a:p>
          <a:p>
            <a:pPr marL="0" indent="0">
              <a:buNone/>
            </a:pPr>
            <a:r>
              <a:rPr lang="ru-RU" b="1" i="0" dirty="0">
                <a:solidFill>
                  <a:schemeClr val="bg1"/>
                </a:solidFill>
                <a:effectLst/>
                <a:latin typeface="Söhne"/>
              </a:rPr>
              <a:t>Подписка на Данные:</a:t>
            </a:r>
            <a:r>
              <a:rPr lang="ru-RU" b="0" i="0" dirty="0">
                <a:solidFill>
                  <a:schemeClr val="bg1"/>
                </a:solidFill>
                <a:effectLst/>
                <a:latin typeface="Söhne"/>
              </a:rPr>
              <a:t> Пользователи могут подписываться на определенные данные или пакеты данных, что обеспечивало доступ к обновлениям и новым данным.</a:t>
            </a:r>
          </a:p>
          <a:p>
            <a:pPr marL="0" indent="0">
              <a:buNone/>
            </a:pPr>
            <a:r>
              <a:rPr lang="ru-RU" b="1" i="0" dirty="0">
                <a:solidFill>
                  <a:schemeClr val="bg1"/>
                </a:solidFill>
                <a:effectLst/>
                <a:latin typeface="Söhne"/>
              </a:rPr>
              <a:t>Образовательные Ресурсы:</a:t>
            </a:r>
            <a:r>
              <a:rPr lang="ru-RU" b="0" i="0" dirty="0">
                <a:solidFill>
                  <a:schemeClr val="bg1"/>
                </a:solidFill>
                <a:effectLst/>
                <a:latin typeface="Söhne"/>
              </a:rPr>
              <a:t> Предоставляет также образовательные материалы и ресурсы для тех, кто хотел научиться работать с данными.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FA836D-ECF4-4381-BAA6-7FF327ECA716}"/>
              </a:ext>
            </a:extLst>
          </p:cNvPr>
          <p:cNvSpPr txBox="1"/>
          <p:nvPr/>
        </p:nvSpPr>
        <p:spPr>
          <a:xfrm>
            <a:off x="11773296" y="6503809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16</a:t>
            </a:r>
          </a:p>
        </p:txBody>
      </p:sp>
      <p:pic>
        <p:nvPicPr>
          <p:cNvPr id="6146" name="Picture 2" descr="Data Market'te önemli atama! - CIO Update">
            <a:extLst>
              <a:ext uri="{FF2B5EF4-FFF2-40B4-BE49-F238E27FC236}">
                <a16:creationId xmlns:a16="http://schemas.microsoft.com/office/drawing/2014/main" id="{774B4959-4A78-40A3-8404-17163EA0E9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843" y="1496291"/>
            <a:ext cx="4353526" cy="282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Data Market Kişisel Verilerin Korunması konusunda farkındalık oluşturmayı  amaçlıyor">
            <a:extLst>
              <a:ext uri="{FF2B5EF4-FFF2-40B4-BE49-F238E27FC236}">
                <a16:creationId xmlns:a16="http://schemas.microsoft.com/office/drawing/2014/main" id="{A9B5CB76-D31D-4387-B1D9-7D1E2D0DFF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9373" y="3327339"/>
            <a:ext cx="3614363" cy="2034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Data Market Cisco Breakaway Partner ödülünün sahibi oldu">
            <a:extLst>
              <a:ext uri="{FF2B5EF4-FFF2-40B4-BE49-F238E27FC236}">
                <a16:creationId xmlns:a16="http://schemas.microsoft.com/office/drawing/2014/main" id="{97A04E24-E620-4D1B-AFB8-B1C6F47E0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843" y="4476730"/>
            <a:ext cx="3917390" cy="2203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7576008-F946-43FF-B7F0-EE9736DACD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446439"/>
            <a:ext cx="6096000" cy="2750830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9BE9A9CF-887A-43B4-8CDD-4BB62C5F80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0842" y="4134647"/>
            <a:ext cx="5945157" cy="2553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332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C4FB3-5951-4834-B771-B45D6A7509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Facebook*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2C6FB6-58CE-4623-BC61-CB896AFBFE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b="0" i="0" dirty="0">
                <a:solidFill>
                  <a:schemeClr val="bg1"/>
                </a:solidFill>
                <a:effectLst/>
                <a:latin typeface="Open Sans" panose="020B0604020202020204" pitchFamily="34" charset="0"/>
              </a:rPr>
              <a:t>Суд в Москве признал компанию </a:t>
            </a:r>
            <a:r>
              <a:rPr lang="ru-RU" b="0" i="0" dirty="0" err="1">
                <a:solidFill>
                  <a:schemeClr val="bg1"/>
                </a:solidFill>
                <a:effectLst/>
                <a:latin typeface="Open Sans" panose="020B0604020202020204" pitchFamily="34" charset="0"/>
              </a:rPr>
              <a:t>Meta</a:t>
            </a:r>
            <a:r>
              <a:rPr lang="ru-RU" b="0" i="0" dirty="0">
                <a:solidFill>
                  <a:schemeClr val="bg1"/>
                </a:solidFill>
                <a:effectLst/>
                <a:latin typeface="Open Sans" panose="020B0604020202020204" pitchFamily="34" charset="0"/>
              </a:rPr>
              <a:t>** экстремистской организацией. Деятельность Facebook* и </a:t>
            </a:r>
            <a:r>
              <a:rPr lang="ru-RU" b="0" i="0" dirty="0" err="1">
                <a:solidFill>
                  <a:schemeClr val="bg1"/>
                </a:solidFill>
                <a:effectLst/>
                <a:latin typeface="Open Sans" panose="020B0604020202020204" pitchFamily="34" charset="0"/>
              </a:rPr>
              <a:t>Instagram</a:t>
            </a:r>
            <a:r>
              <a:rPr lang="ru-RU" b="0" i="0" dirty="0">
                <a:solidFill>
                  <a:schemeClr val="bg1"/>
                </a:solidFill>
                <a:effectLst/>
                <a:latin typeface="Open Sans" panose="020B0604020202020204" pitchFamily="34" charset="0"/>
              </a:rPr>
              <a:t>* в России запрещена.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FA836D-ECF4-4381-BAA6-7FF327ECA716}"/>
              </a:ext>
            </a:extLst>
          </p:cNvPr>
          <p:cNvSpPr txBox="1"/>
          <p:nvPr/>
        </p:nvSpPr>
        <p:spPr>
          <a:xfrm>
            <a:off x="11773296" y="648866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17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2663EBE-1F90-4C34-B031-5AEFA1BDCCAF}"/>
              </a:ext>
            </a:extLst>
          </p:cNvPr>
          <p:cNvSpPr txBox="1"/>
          <p:nvPr/>
        </p:nvSpPr>
        <p:spPr>
          <a:xfrm>
            <a:off x="838200" y="6165502"/>
            <a:ext cx="45997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* - соцсеть, признанная экстремистской в РФ</a:t>
            </a:r>
          </a:p>
          <a:p>
            <a:r>
              <a:rPr lang="ru-RU" dirty="0">
                <a:solidFill>
                  <a:schemeClr val="bg1"/>
                </a:solidFill>
              </a:rPr>
              <a:t>** - запрещённая в России организация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E8C38562-AF98-40F5-95D7-1B9E4555C5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964" y="3549073"/>
            <a:ext cx="2320636" cy="2320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D1B1953-1680-4620-A9C3-D7B19E738993}"/>
              </a:ext>
            </a:extLst>
          </p:cNvPr>
          <p:cNvSpPr txBox="1"/>
          <p:nvPr/>
        </p:nvSpPr>
        <p:spPr>
          <a:xfrm>
            <a:off x="10447675" y="3306764"/>
            <a:ext cx="3898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</a:rPr>
              <a:t>*</a:t>
            </a:r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80441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C4FB3-5951-4834-B771-B45D6A7509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Подготовка среды для работы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2C6FB6-58CE-4623-BC61-CB896AFBFE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ru-RU" dirty="0">
                <a:solidFill>
                  <a:schemeClr val="bg1"/>
                </a:solidFill>
              </a:rPr>
              <a:t>Скачиваем </a:t>
            </a:r>
            <a:r>
              <a:rPr lang="en-US" dirty="0">
                <a:solidFill>
                  <a:schemeClr val="bg1"/>
                </a:solidFill>
              </a:rPr>
              <a:t>Python</a:t>
            </a:r>
          </a:p>
          <a:p>
            <a:r>
              <a:rPr lang="ru-RU" dirty="0">
                <a:solidFill>
                  <a:schemeClr val="bg1"/>
                </a:solidFill>
              </a:rPr>
              <a:t>Скачиваем свежую версию </a:t>
            </a:r>
            <a:r>
              <a:rPr lang="en-US" dirty="0">
                <a:solidFill>
                  <a:schemeClr val="bg1"/>
                </a:solidFill>
              </a:rPr>
              <a:t>R: </a:t>
            </a:r>
            <a:r>
              <a:rPr lang="en-US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https://cran.r-project.org/bin/windows/base/</a:t>
            </a:r>
            <a:endParaRPr lang="ru-RU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Скачиваем </a:t>
            </a:r>
            <a:r>
              <a:rPr lang="en-US" dirty="0">
                <a:solidFill>
                  <a:schemeClr val="bg1"/>
                </a:solidFill>
              </a:rPr>
              <a:t>VS Code: </a:t>
            </a:r>
            <a:r>
              <a:rPr lang="en-US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https://code.visualstudio.com/</a:t>
            </a:r>
            <a:endParaRPr lang="ru-RU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Устанавливаем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Jupyter</a:t>
            </a:r>
            <a:r>
              <a:rPr lang="en-US" dirty="0">
                <a:solidFill>
                  <a:schemeClr val="bg1"/>
                </a:solidFill>
              </a:rPr>
              <a:t>: </a:t>
            </a:r>
            <a:r>
              <a:rPr lang="en-US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https://pypi.org/project/jupyter/</a:t>
            </a: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https://marketplace.visualstudio.com/items?itemName=ms-toolsai.jupyter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Добавьте путь к </a:t>
            </a:r>
            <a:r>
              <a:rPr lang="en-US" dirty="0">
                <a:solidFill>
                  <a:schemeClr val="bg1"/>
                </a:solidFill>
              </a:rPr>
              <a:t>jupyter.exe </a:t>
            </a:r>
            <a:r>
              <a:rPr lang="ru-RU" dirty="0">
                <a:solidFill>
                  <a:schemeClr val="bg1"/>
                </a:solidFill>
              </a:rPr>
              <a:t>в переменную среды </a:t>
            </a:r>
            <a:r>
              <a:rPr lang="en-US" dirty="0">
                <a:solidFill>
                  <a:schemeClr val="bg1"/>
                </a:solidFill>
              </a:rPr>
              <a:t>PATH</a:t>
            </a:r>
          </a:p>
          <a:p>
            <a:r>
              <a:rPr lang="ru-RU" dirty="0">
                <a:solidFill>
                  <a:schemeClr val="bg1"/>
                </a:solidFill>
              </a:rPr>
              <a:t>Запускаем в папке с </a:t>
            </a:r>
            <a:r>
              <a:rPr lang="en-US" dirty="0">
                <a:solidFill>
                  <a:schemeClr val="bg1"/>
                </a:solidFill>
              </a:rPr>
              <a:t>R </a:t>
            </a:r>
            <a:r>
              <a:rPr lang="ru-RU" dirty="0">
                <a:solidFill>
                  <a:schemeClr val="bg1"/>
                </a:solidFill>
              </a:rPr>
              <a:t>консоль и пишем магическую команду</a:t>
            </a:r>
            <a:r>
              <a:rPr lang="en-US" dirty="0">
                <a:solidFill>
                  <a:schemeClr val="bg1"/>
                </a:solidFill>
              </a:rPr>
              <a:t>: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R</a:t>
            </a:r>
          </a:p>
          <a:p>
            <a:pPr marL="0" indent="0">
              <a:buNone/>
            </a:pPr>
            <a:r>
              <a:rPr lang="en-US" dirty="0" err="1">
                <a:solidFill>
                  <a:schemeClr val="bg1"/>
                </a:solidFill>
              </a:rPr>
              <a:t>install.packages</a:t>
            </a:r>
            <a:r>
              <a:rPr lang="en-US" dirty="0">
                <a:solidFill>
                  <a:schemeClr val="bg1"/>
                </a:solidFill>
              </a:rPr>
              <a:t>("</a:t>
            </a:r>
            <a:r>
              <a:rPr lang="en-US" dirty="0" err="1">
                <a:solidFill>
                  <a:schemeClr val="bg1"/>
                </a:solidFill>
              </a:rPr>
              <a:t>languageserver</a:t>
            </a:r>
            <a:r>
              <a:rPr lang="en-US" dirty="0">
                <a:solidFill>
                  <a:schemeClr val="bg1"/>
                </a:solidFill>
              </a:rPr>
              <a:t>")</a:t>
            </a:r>
          </a:p>
          <a:p>
            <a:pPr marL="0" indent="0">
              <a:buNone/>
            </a:pPr>
            <a:r>
              <a:rPr lang="en-US" dirty="0" err="1">
                <a:solidFill>
                  <a:schemeClr val="bg1"/>
                </a:solidFill>
              </a:rPr>
              <a:t>install.packages</a:t>
            </a:r>
            <a:r>
              <a:rPr lang="en-US" dirty="0">
                <a:solidFill>
                  <a:schemeClr val="bg1"/>
                </a:solidFill>
              </a:rPr>
              <a:t>('</a:t>
            </a:r>
            <a:r>
              <a:rPr lang="en-US" dirty="0" err="1">
                <a:solidFill>
                  <a:schemeClr val="bg1"/>
                </a:solidFill>
              </a:rPr>
              <a:t>devtools</a:t>
            </a:r>
            <a:r>
              <a:rPr lang="en-US" dirty="0">
                <a:solidFill>
                  <a:schemeClr val="bg1"/>
                </a:solidFill>
              </a:rPr>
              <a:t>')</a:t>
            </a:r>
          </a:p>
          <a:p>
            <a:pPr marL="0" indent="0">
              <a:buNone/>
            </a:pPr>
            <a:r>
              <a:rPr lang="en-US" dirty="0" err="1">
                <a:solidFill>
                  <a:schemeClr val="bg1"/>
                </a:solidFill>
              </a:rPr>
              <a:t>devtools</a:t>
            </a:r>
            <a:r>
              <a:rPr lang="en-US" dirty="0">
                <a:solidFill>
                  <a:schemeClr val="bg1"/>
                </a:solidFill>
              </a:rPr>
              <a:t>::</a:t>
            </a:r>
            <a:r>
              <a:rPr lang="en-US" dirty="0" err="1">
                <a:solidFill>
                  <a:schemeClr val="bg1"/>
                </a:solidFill>
              </a:rPr>
              <a:t>install_github</a:t>
            </a:r>
            <a:r>
              <a:rPr lang="en-US" dirty="0">
                <a:solidFill>
                  <a:schemeClr val="bg1"/>
                </a:solidFill>
              </a:rPr>
              <a:t>('</a:t>
            </a:r>
            <a:r>
              <a:rPr lang="en-US" dirty="0" err="1">
                <a:solidFill>
                  <a:schemeClr val="bg1"/>
                </a:solidFill>
              </a:rPr>
              <a:t>IRkernel</a:t>
            </a:r>
            <a:r>
              <a:rPr lang="en-US" dirty="0">
                <a:solidFill>
                  <a:schemeClr val="bg1"/>
                </a:solidFill>
              </a:rPr>
              <a:t>/</a:t>
            </a:r>
            <a:r>
              <a:rPr lang="en-US" dirty="0" err="1">
                <a:solidFill>
                  <a:schemeClr val="bg1"/>
                </a:solidFill>
              </a:rPr>
              <a:t>IRkernel</a:t>
            </a:r>
            <a:r>
              <a:rPr lang="en-US" dirty="0">
                <a:solidFill>
                  <a:schemeClr val="bg1"/>
                </a:solidFill>
              </a:rPr>
              <a:t>’)</a:t>
            </a:r>
            <a:endParaRPr lang="ru-RU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dirty="0" err="1">
                <a:solidFill>
                  <a:schemeClr val="bg1"/>
                </a:solidFill>
              </a:rPr>
              <a:t>IRkernel</a:t>
            </a:r>
            <a:r>
              <a:rPr lang="en-US" dirty="0">
                <a:solidFill>
                  <a:schemeClr val="bg1"/>
                </a:solidFill>
              </a:rPr>
              <a:t>::</a:t>
            </a:r>
            <a:r>
              <a:rPr lang="en-US" dirty="0" err="1">
                <a:solidFill>
                  <a:schemeClr val="bg1"/>
                </a:solidFill>
              </a:rPr>
              <a:t>installspec</a:t>
            </a:r>
            <a:r>
              <a:rPr lang="en-US" dirty="0">
                <a:solidFill>
                  <a:schemeClr val="bg1"/>
                </a:solidFill>
              </a:rPr>
              <a:t>()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FA836D-ECF4-4381-BAA6-7FF327ECA716}"/>
              </a:ext>
            </a:extLst>
          </p:cNvPr>
          <p:cNvSpPr txBox="1"/>
          <p:nvPr/>
        </p:nvSpPr>
        <p:spPr>
          <a:xfrm>
            <a:off x="11773296" y="648866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</a:t>
            </a:r>
            <a:r>
              <a:rPr lang="ru-RU" dirty="0">
                <a:solidFill>
                  <a:schemeClr val="bg1"/>
                </a:solidFill>
              </a:rPr>
              <a:t>8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30715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C4FB3-5951-4834-B771-B45D6A7509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Результат подготовки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FA836D-ECF4-4381-BAA6-7FF327ECA716}"/>
              </a:ext>
            </a:extLst>
          </p:cNvPr>
          <p:cNvSpPr txBox="1"/>
          <p:nvPr/>
        </p:nvSpPr>
        <p:spPr>
          <a:xfrm>
            <a:off x="11773296" y="648866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</a:t>
            </a:r>
            <a:r>
              <a:rPr lang="ru-RU" dirty="0">
                <a:solidFill>
                  <a:schemeClr val="bg1"/>
                </a:solidFill>
              </a:rPr>
              <a:t>9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8BC2509-FC3F-4479-AD1D-BC8FE95342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672" y="1853499"/>
            <a:ext cx="6910553" cy="177362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CA5C61F-F715-482F-A589-A2EBEDCD30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0604" y="3855971"/>
            <a:ext cx="6910553" cy="1755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0306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09525F-D822-435A-BBF8-D3A03F3ABF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759670"/>
          </a:xfrm>
        </p:spPr>
        <p:txBody>
          <a:bodyPr>
            <a:normAutofit fontScale="90000"/>
          </a:bodyPr>
          <a:lstStyle/>
          <a:p>
            <a:r>
              <a:rPr lang="en-US" strike="sngStrike" dirty="0" err="1">
                <a:solidFill>
                  <a:schemeClr val="bg1"/>
                </a:solidFill>
              </a:rPr>
              <a:t>Rewiew</a:t>
            </a:r>
            <a:r>
              <a:rPr lang="en-US" strike="sngStrike" dirty="0">
                <a:solidFill>
                  <a:schemeClr val="bg1"/>
                </a:solidFill>
              </a:rPr>
              <a:t> of packages for R for market data downloading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dirty="0">
                <a:solidFill>
                  <a:schemeClr val="bg1"/>
                </a:solidFill>
              </a:rPr>
              <a:t>Обзор пакетов для </a:t>
            </a:r>
            <a:r>
              <a:rPr lang="en-US" dirty="0">
                <a:solidFill>
                  <a:schemeClr val="bg1"/>
                </a:solidFill>
              </a:rPr>
              <a:t>R</a:t>
            </a:r>
            <a:r>
              <a:rPr lang="ru-RU" dirty="0">
                <a:solidFill>
                  <a:schemeClr val="bg1"/>
                </a:solidFill>
              </a:rPr>
              <a:t> и </a:t>
            </a:r>
            <a:r>
              <a:rPr lang="en-US" dirty="0">
                <a:solidFill>
                  <a:schemeClr val="bg1"/>
                </a:solidFill>
              </a:rPr>
              <a:t>Python</a:t>
            </a:r>
            <a:r>
              <a:rPr lang="ru-RU" dirty="0">
                <a:solidFill>
                  <a:schemeClr val="bg1"/>
                </a:solidFill>
              </a:rPr>
              <a:t> для загрузки данных с финансовых бирж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6C4068-324E-4CD1-8103-E44EDC5E59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8000" y="5202238"/>
            <a:ext cx="9144000" cy="1655762"/>
          </a:xfrm>
        </p:spPr>
        <p:txBody>
          <a:bodyPr/>
          <a:lstStyle/>
          <a:p>
            <a:pPr algn="r"/>
            <a:r>
              <a:rPr lang="en-US" strike="sngStrike" dirty="0">
                <a:solidFill>
                  <a:schemeClr val="bg1"/>
                </a:solidFill>
              </a:rPr>
              <a:t>Arbuzov Vyacheslav</a:t>
            </a:r>
            <a:endParaRPr lang="ru-RU" strike="sngStrike" dirty="0">
              <a:solidFill>
                <a:schemeClr val="bg1"/>
              </a:solidFill>
            </a:endParaRPr>
          </a:p>
          <a:p>
            <a:pPr algn="r"/>
            <a:r>
              <a:rPr lang="ru-RU" dirty="0">
                <a:solidFill>
                  <a:schemeClr val="bg1"/>
                </a:solidFill>
              </a:rPr>
              <a:t>22712 Хоруженко Аркадий</a:t>
            </a:r>
          </a:p>
          <a:p>
            <a:pPr algn="r"/>
            <a:r>
              <a:rPr lang="ru-RU" dirty="0">
                <a:solidFill>
                  <a:schemeClr val="bg1"/>
                </a:solidFill>
              </a:rPr>
              <a:t>22712 Новиков Виталий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38012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C4FB3-5951-4834-B771-B45D6A7509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Результат подготовки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FA836D-ECF4-4381-BAA6-7FF327ECA716}"/>
              </a:ext>
            </a:extLst>
          </p:cNvPr>
          <p:cNvSpPr txBox="1"/>
          <p:nvPr/>
        </p:nvSpPr>
        <p:spPr>
          <a:xfrm>
            <a:off x="11773296" y="648866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20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E73E3A-2369-4439-9787-EE3C1321E170}"/>
              </a:ext>
            </a:extLst>
          </p:cNvPr>
          <p:cNvSpPr txBox="1"/>
          <p:nvPr/>
        </p:nvSpPr>
        <p:spPr>
          <a:xfrm>
            <a:off x="2499502" y="3105834"/>
            <a:ext cx="71929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</a:rPr>
              <a:t>Переходим к просмотру ноутбуков!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23092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C4FB3-5951-4834-B771-B45D6A7509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Самые популярные места для получение данных (по мнению автора)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FA836D-ECF4-4381-BAA6-7FF327ECA716}"/>
              </a:ext>
            </a:extLst>
          </p:cNvPr>
          <p:cNvSpPr txBox="1"/>
          <p:nvPr/>
        </p:nvSpPr>
        <p:spPr>
          <a:xfrm>
            <a:off x="11890314" y="64886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3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A84EBB-975E-4936-A80E-83EAF8397E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7362" y="1856701"/>
            <a:ext cx="9439970" cy="440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1126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C4FB3-5951-4834-B771-B45D6A7509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Что такое </a:t>
            </a:r>
            <a:r>
              <a:rPr lang="en-US" dirty="0">
                <a:solidFill>
                  <a:schemeClr val="bg1"/>
                </a:solidFill>
              </a:rPr>
              <a:t>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2C6FB6-58CE-4623-BC61-CB896AFBFE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071304" cy="4312236"/>
          </a:xfrm>
        </p:spPr>
        <p:txBody>
          <a:bodyPr>
            <a:normAutofit fontScale="55000" lnSpcReduction="20000"/>
          </a:bodyPr>
          <a:lstStyle/>
          <a:p>
            <a:r>
              <a:rPr lang="ru-RU" dirty="0">
                <a:solidFill>
                  <a:schemeClr val="bg1"/>
                </a:solidFill>
              </a:rPr>
              <a:t>R - это статистическая и графическая среда программирования.</a:t>
            </a:r>
          </a:p>
          <a:p>
            <a:r>
              <a:rPr lang="ru-RU" dirty="0">
                <a:solidFill>
                  <a:schemeClr val="bg1"/>
                </a:solidFill>
              </a:rPr>
              <a:t>Появилась в 1993 году и была разработана Россом Айхакой и Робертом Джентльменом.</a:t>
            </a:r>
          </a:p>
          <a:p>
            <a:r>
              <a:rPr lang="ru-RU" dirty="0">
                <a:solidFill>
                  <a:schemeClr val="bg1"/>
                </a:solidFill>
              </a:rPr>
              <a:t>R - проект GNU.</a:t>
            </a:r>
          </a:p>
          <a:p>
            <a:r>
              <a:rPr lang="ru-RU" dirty="0">
                <a:solidFill>
                  <a:schemeClr val="bg1"/>
                </a:solidFill>
              </a:rPr>
              <a:t>R - бесплатная реализация языка S.</a:t>
            </a:r>
          </a:p>
          <a:p>
            <a:r>
              <a:rPr lang="ru-RU" dirty="0">
                <a:solidFill>
                  <a:schemeClr val="bg1"/>
                </a:solidFill>
              </a:rPr>
              <a:t>Она работает на различных платформах, включая Windows, Unix и MacOS.</a:t>
            </a:r>
          </a:p>
          <a:p>
            <a:r>
              <a:rPr lang="ru-RU" dirty="0">
                <a:solidFill>
                  <a:schemeClr val="bg1"/>
                </a:solidFill>
              </a:rPr>
              <a:t>В ней содержатся продвинутые статистические процедуры, которые еще не доступны в других пакетах.</a:t>
            </a:r>
          </a:p>
          <a:p>
            <a:r>
              <a:rPr lang="ru-RU" dirty="0">
                <a:solidFill>
                  <a:schemeClr val="bg1"/>
                </a:solidFill>
              </a:rPr>
              <a:t>Более 4300 пакетов позволяют использовать специализированные статистические методы, графические средства, возможности импорта/экспорта, инструменты отчетности и т. д.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FA836D-ECF4-4381-BAA6-7FF327ECA716}"/>
              </a:ext>
            </a:extLst>
          </p:cNvPr>
          <p:cNvSpPr txBox="1"/>
          <p:nvPr/>
        </p:nvSpPr>
        <p:spPr>
          <a:xfrm>
            <a:off x="11890314" y="64886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4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26" name="Picture 2" descr="R Programming For Data Science | Learn R for Data Science">
            <a:extLst>
              <a:ext uri="{FF2B5EF4-FFF2-40B4-BE49-F238E27FC236}">
                <a16:creationId xmlns:a16="http://schemas.microsoft.com/office/drawing/2014/main" id="{4E2B473D-1F02-4E29-BD9C-DFAF044265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5541" y="1152246"/>
            <a:ext cx="6334773" cy="3741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81780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C4FB3-5951-4834-B771-B45D6A7509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Что такое </a:t>
            </a:r>
            <a:r>
              <a:rPr lang="en-US" dirty="0">
                <a:solidFill>
                  <a:schemeClr val="bg1"/>
                </a:solidFill>
              </a:rPr>
              <a:t>Python?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2C6FB6-58CE-4623-BC61-CB896AFBFE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45" y="1535214"/>
            <a:ext cx="5660712" cy="4827486"/>
          </a:xfrm>
        </p:spPr>
        <p:txBody>
          <a:bodyPr>
            <a:normAutofit fontScale="62500" lnSpcReduction="20000"/>
          </a:bodyPr>
          <a:lstStyle/>
          <a:p>
            <a:r>
              <a:rPr lang="ru-RU" dirty="0">
                <a:solidFill>
                  <a:schemeClr val="bg1"/>
                </a:solidFill>
              </a:rPr>
              <a:t>Python - это универсальный язык программирования.</a:t>
            </a:r>
          </a:p>
          <a:p>
            <a:r>
              <a:rPr lang="ru-RU" dirty="0">
                <a:solidFill>
                  <a:schemeClr val="bg1"/>
                </a:solidFill>
              </a:rPr>
              <a:t>Появился в конце 1980-х и начале 1990-х годов, разработанный Гвидо ван Россумом.</a:t>
            </a:r>
          </a:p>
          <a:p>
            <a:r>
              <a:rPr lang="ru-RU" dirty="0">
                <a:solidFill>
                  <a:schemeClr val="bg1"/>
                </a:solidFill>
              </a:rPr>
              <a:t>Python - проект с открытым исходным кодом.</a:t>
            </a:r>
          </a:p>
          <a:p>
            <a:r>
              <a:rPr lang="ru-RU" dirty="0">
                <a:solidFill>
                  <a:schemeClr val="bg1"/>
                </a:solidFill>
              </a:rPr>
              <a:t>Он поддерживает различные операционные системы, включая Windows, Unix и MacOS.</a:t>
            </a:r>
          </a:p>
          <a:p>
            <a:r>
              <a:rPr lang="ru-RU" dirty="0">
                <a:solidFill>
                  <a:schemeClr val="bg1"/>
                </a:solidFill>
              </a:rPr>
              <a:t>Python предлагает богатый набор библиотек и фреймворков для разработки, включая Django, Flask и NumPy.</a:t>
            </a:r>
          </a:p>
          <a:p>
            <a:r>
              <a:rPr lang="ru-RU" dirty="0">
                <a:solidFill>
                  <a:schemeClr val="bg1"/>
                </a:solidFill>
              </a:rPr>
              <a:t>В языке встроены мощные инструменты для анализа данных, машинного обучения и искусственного интеллекта.</a:t>
            </a:r>
          </a:p>
          <a:p>
            <a:r>
              <a:rPr lang="ru-RU" dirty="0">
                <a:solidFill>
                  <a:schemeClr val="bg1"/>
                </a:solidFill>
              </a:rPr>
              <a:t>Существует обширное сообщество разработчиков и множество ресурсов для обучения Python.</a:t>
            </a:r>
          </a:p>
          <a:p>
            <a:r>
              <a:rPr lang="ru-RU" dirty="0">
                <a:solidFill>
                  <a:schemeClr val="bg1"/>
                </a:solidFill>
              </a:rPr>
              <a:t>Python активно используется в различных областях, включая веб-разработку, научные исследования, автоматизацию задач и другие.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FA836D-ECF4-4381-BAA6-7FF327ECA716}"/>
              </a:ext>
            </a:extLst>
          </p:cNvPr>
          <p:cNvSpPr txBox="1"/>
          <p:nvPr/>
        </p:nvSpPr>
        <p:spPr>
          <a:xfrm>
            <a:off x="11890314" y="64886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5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050" name="Picture 2" descr="Scientific &amp; Data Science Tools - Features | PyCharm">
            <a:extLst>
              <a:ext uri="{FF2B5EF4-FFF2-40B4-BE49-F238E27FC236}">
                <a16:creationId xmlns:a16="http://schemas.microsoft.com/office/drawing/2014/main" id="{AC5501ED-83F0-439D-BAE0-15148F17FD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085" y="2170985"/>
            <a:ext cx="6088962" cy="3133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95042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C4FB3-5951-4834-B771-B45D6A7509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Yahoo finance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FA836D-ECF4-4381-BAA6-7FF327ECA716}"/>
              </a:ext>
            </a:extLst>
          </p:cNvPr>
          <p:cNvSpPr txBox="1"/>
          <p:nvPr/>
        </p:nvSpPr>
        <p:spPr>
          <a:xfrm>
            <a:off x="11890314" y="64886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6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52245B-F332-4A46-8F93-E9433978ED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933" y="3976271"/>
            <a:ext cx="5718294" cy="2627728"/>
          </a:xfrm>
          <a:prstGeom prst="rect">
            <a:avLst/>
          </a:prstGeom>
        </p:spPr>
      </p:pic>
      <p:pic>
        <p:nvPicPr>
          <p:cNvPr id="3076" name="Picture 4" descr="Yahoo Finance - Stock Market – Apps on Google Play">
            <a:extLst>
              <a:ext uri="{FF2B5EF4-FFF2-40B4-BE49-F238E27FC236}">
                <a16:creationId xmlns:a16="http://schemas.microsoft.com/office/drawing/2014/main" id="{CD78359A-EAD9-4439-A183-54A4CD8C24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4557" y="435504"/>
            <a:ext cx="2510367" cy="2510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C0B0DD1-551A-4270-A079-D364D00B5787}"/>
              </a:ext>
            </a:extLst>
          </p:cNvPr>
          <p:cNvSpPr txBox="1"/>
          <p:nvPr/>
        </p:nvSpPr>
        <p:spPr>
          <a:xfrm>
            <a:off x="7310027" y="3016250"/>
            <a:ext cx="2773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https://finance.yahoo.com/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9D1A151-E4D6-42D6-8670-0FB67EC5E8E7}"/>
              </a:ext>
            </a:extLst>
          </p:cNvPr>
          <p:cNvSpPr txBox="1"/>
          <p:nvPr/>
        </p:nvSpPr>
        <p:spPr>
          <a:xfrm>
            <a:off x="46567" y="1558367"/>
            <a:ext cx="7124700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sz="14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Yahoo Finance - это веб-портал, предоставляющий информацию о финансовых рынках, акциях, новостях и других финансовых данных</a:t>
            </a:r>
            <a:endParaRPr lang="en-US" sz="1400" b="0" i="0" dirty="0"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ru-RU" sz="1400" b="1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Запуск и История:</a:t>
            </a:r>
            <a:r>
              <a:rPr lang="ru-RU" sz="14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Yahoo Finance был запущен в 1997 году как раздел веб-портала Yahoo. Он стал одним из популярных источников финансовой информации в интернете.</a:t>
            </a:r>
          </a:p>
          <a:p>
            <a:pPr algn="l"/>
            <a:r>
              <a:rPr lang="ru-RU" sz="1400" b="1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Финансовые Данные:</a:t>
            </a:r>
            <a:r>
              <a:rPr lang="ru-RU" sz="14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Yahoo Finance предоставляет широкий спектр финансовых данных, включая котировки акций, графики, новости, аналитические обзоры, финансовые отчеты и другие релевантные сведения.</a:t>
            </a:r>
          </a:p>
          <a:p>
            <a:pPr algn="l"/>
            <a:r>
              <a:rPr lang="ru-RU" sz="1400" b="1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Акции и Индексы:</a:t>
            </a:r>
            <a:r>
              <a:rPr lang="ru-RU" sz="14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Пользователи могут получить доступ к информации о торгуемых на бирже компаниях, следить за котировками акций, а также получать данные об индексах, таких как Dow Jones, S&amp;P 500 и NASDAQ.</a:t>
            </a:r>
          </a:p>
          <a:p>
            <a:endParaRPr 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88B757C-F353-443C-8FCD-492ED18E1908}"/>
              </a:ext>
            </a:extLst>
          </p:cNvPr>
          <p:cNvSpPr txBox="1"/>
          <p:nvPr/>
        </p:nvSpPr>
        <p:spPr>
          <a:xfrm>
            <a:off x="6523567" y="3472419"/>
            <a:ext cx="4885267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sz="1400" b="1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Портфель и Отслеживание Инвестиций:</a:t>
            </a:r>
            <a:r>
              <a:rPr lang="ru-RU" sz="14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Сервис предоставляет инструменты для создания и отслеживания инвестиционных портфелей, а также для анализа и мониторинга производительности инвестиций.</a:t>
            </a:r>
          </a:p>
          <a:p>
            <a:pPr algn="l"/>
            <a:r>
              <a:rPr lang="ru-RU" sz="1400" b="1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Новости и Аналитика:</a:t>
            </a:r>
            <a:r>
              <a:rPr lang="ru-RU" sz="14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Yahoo Finance предоставляет новости и аналитические обзоры, связанные с финансовыми событиями и трендами. Это включает в себя как мировые, так и региональные новости.</a:t>
            </a:r>
          </a:p>
          <a:p>
            <a:pPr algn="l"/>
            <a:r>
              <a:rPr lang="ru-RU" sz="1400" b="1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Объемные Данные:</a:t>
            </a:r>
            <a:r>
              <a:rPr lang="ru-RU" sz="14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Пользователи могут получать информацию о торговом объеме акций, что является важным показателем активности и интереса со стороны инвесторов.</a:t>
            </a:r>
          </a:p>
          <a:p>
            <a:pPr algn="l"/>
            <a:r>
              <a:rPr lang="ru-RU" sz="1400" b="1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Интерактивные Графики:</a:t>
            </a:r>
            <a:r>
              <a:rPr lang="ru-RU" sz="14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Сервис предоставляет инструменты для создания интерактивных графиков, что позволяет пользователям анализировать изменения цен и другие параметры на протяжении времени.</a:t>
            </a:r>
          </a:p>
          <a:p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15061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C4FB3-5951-4834-B771-B45D6A7509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Google finance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FA836D-ECF4-4381-BAA6-7FF327ECA716}"/>
              </a:ext>
            </a:extLst>
          </p:cNvPr>
          <p:cNvSpPr txBox="1"/>
          <p:nvPr/>
        </p:nvSpPr>
        <p:spPr>
          <a:xfrm>
            <a:off x="11890314" y="64886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7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6269533-F7C8-4ACD-9139-5F2271BA01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313" y="3429000"/>
            <a:ext cx="5340587" cy="318366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D810FDF-8277-4CF4-AD34-C11BC02F99CF}"/>
              </a:ext>
            </a:extLst>
          </p:cNvPr>
          <p:cNvSpPr txBox="1"/>
          <p:nvPr/>
        </p:nvSpPr>
        <p:spPr>
          <a:xfrm>
            <a:off x="139701" y="1545166"/>
            <a:ext cx="821502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sz="14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Google Finance - это онлайн-финансовый портал, предоставляющий информацию о финансовых рынках, акциях, новостях и других финансовых данных. Вот несколько ключевых аспектов Google Finance:</a:t>
            </a:r>
          </a:p>
          <a:p>
            <a:pPr algn="l"/>
            <a:r>
              <a:rPr lang="ru-RU" sz="1400" b="1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Запуск и Развитие:</a:t>
            </a:r>
            <a:r>
              <a:rPr lang="ru-RU" sz="14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Был запущен в 2006 году как сервис, предоставляющий информацию о финансовых рынках. С течением времени он претерпел изменения и дополнения, становясь более обширным и информативным.</a:t>
            </a:r>
          </a:p>
          <a:p>
            <a:pPr algn="l"/>
            <a:r>
              <a:rPr lang="ru-RU" sz="1400" b="1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Финансовые Данные:</a:t>
            </a:r>
            <a:r>
              <a:rPr lang="ru-RU" sz="14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</a:t>
            </a:r>
            <a:r>
              <a:rPr lang="ru-RU" sz="14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редоставляет разнообразную информацию о финансовых инструментах, включая котировки акций, графики, новости, финансовые отчеты и другие показатели.</a:t>
            </a:r>
          </a:p>
          <a:p>
            <a:pPr algn="l"/>
            <a:r>
              <a:rPr lang="ru-RU" sz="1400" b="1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Обзор Рынка:</a:t>
            </a:r>
            <a:r>
              <a:rPr lang="ru-RU" sz="14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На главной странице пользователи могут увидеть общий обзор финансовых рынков, включая изменения ключевых индексов, валют и сырьевых товаров.</a:t>
            </a:r>
          </a:p>
          <a:p>
            <a:endParaRPr 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EAA8B7E-0465-4A34-A7C6-2C8D9242A94A}"/>
              </a:ext>
            </a:extLst>
          </p:cNvPr>
          <p:cNvSpPr txBox="1"/>
          <p:nvPr/>
        </p:nvSpPr>
        <p:spPr>
          <a:xfrm>
            <a:off x="6515102" y="3429000"/>
            <a:ext cx="4912093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sz="1400" b="1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Персональные Портфели:</a:t>
            </a:r>
            <a:r>
              <a:rPr lang="ru-RU" sz="14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Позволяет пользователям создавать свои персональные портфели, отслеживать активы, следить за изменениями стоимости инвестиций и получать уведомления. </a:t>
            </a:r>
            <a:r>
              <a:rPr lang="ru-RU" sz="1400" b="1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Новости и Аналитика:</a:t>
            </a:r>
            <a:r>
              <a:rPr lang="ru-RU" sz="14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Предоставляет сводки новостей и аналитические обзоры, связанные с финансовыми рынками и компаниями.</a:t>
            </a:r>
          </a:p>
          <a:p>
            <a:pPr algn="l"/>
            <a:r>
              <a:rPr lang="ru-RU" sz="1400" b="1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Интеграция с Другими Google-Сервисами:</a:t>
            </a:r>
            <a:r>
              <a:rPr lang="ru-RU" sz="14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Интегрирован с другими сервисами Google, что позволяет пользователям удобно использовать их совместно. Например, вы можете быстро добавить акции в портфель с помощью своего аккаунта Google.</a:t>
            </a:r>
          </a:p>
          <a:p>
            <a:pPr algn="l"/>
            <a:r>
              <a:rPr lang="ru-RU" sz="1400" b="1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Технический Анализ:</a:t>
            </a:r>
            <a:r>
              <a:rPr lang="ru-RU" sz="14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Сервис предоставляет технические аналитические инструменты, такие как скользящие средние, объемы торгов и другие показатели для помощи в анализе движения цен.</a:t>
            </a:r>
          </a:p>
          <a:p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4098" name="Picture 2" descr="Google Finance - Stock Market Prices, Real-time Quotes &amp; Business News">
            <a:extLst>
              <a:ext uri="{FF2B5EF4-FFF2-40B4-BE49-F238E27FC236}">
                <a16:creationId xmlns:a16="http://schemas.microsoft.com/office/drawing/2014/main" id="{5AB36F8E-20DB-4D91-88ED-BB64C8B6FB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4621" y="0"/>
            <a:ext cx="3697379" cy="1932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11438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C4FB3-5951-4834-B771-B45D6A7509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OANDA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2C6FB6-58CE-4623-BC61-CB896AFBFE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FA836D-ECF4-4381-BAA6-7FF327ECA716}"/>
              </a:ext>
            </a:extLst>
          </p:cNvPr>
          <p:cNvSpPr txBox="1"/>
          <p:nvPr/>
        </p:nvSpPr>
        <p:spPr>
          <a:xfrm>
            <a:off x="11890314" y="64886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8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E4D9866-E0A5-4C35-BB01-C8186CB55F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3068" y="1485624"/>
            <a:ext cx="8045863" cy="5372376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5252CCA1-7B17-49AB-A85D-0CC48DC31A0F}"/>
              </a:ext>
            </a:extLst>
          </p:cNvPr>
          <p:cNvGrpSpPr/>
          <p:nvPr/>
        </p:nvGrpSpPr>
        <p:grpSpPr>
          <a:xfrm>
            <a:off x="223520" y="177800"/>
            <a:ext cx="11475720" cy="6365240"/>
            <a:chOff x="223520" y="177800"/>
            <a:chExt cx="11475720" cy="6365240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727FFEF0-BC29-4B0C-8150-C507FDEA0F8B}"/>
                </a:ext>
              </a:extLst>
            </p:cNvPr>
            <p:cNvCxnSpPr/>
            <p:nvPr/>
          </p:nvCxnSpPr>
          <p:spPr>
            <a:xfrm>
              <a:off x="223520" y="177800"/>
              <a:ext cx="11440160" cy="636524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A82AA77-338F-48EC-A44D-B4D8592B7F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0840" y="194271"/>
              <a:ext cx="11328400" cy="629439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87058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C4FB3-5951-4834-B771-B45D6A7509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Finam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2C6FB6-58CE-4623-BC61-CB896AFBFE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24739" y="135370"/>
            <a:ext cx="5516418" cy="34021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1600" dirty="0">
                <a:solidFill>
                  <a:schemeClr val="bg1"/>
                </a:solidFill>
              </a:rPr>
              <a:t>Finam.ru популярный российский финансовый портал, предоставляющий разнообразную информацию о финансовых рынках и инструментах.</a:t>
            </a:r>
          </a:p>
          <a:p>
            <a:pPr marL="0" indent="0">
              <a:buNone/>
            </a:pPr>
            <a:r>
              <a:rPr lang="ru-RU" sz="1600" b="1" dirty="0">
                <a:solidFill>
                  <a:schemeClr val="bg1"/>
                </a:solidFill>
              </a:rPr>
              <a:t>Котировки и Графики: </a:t>
            </a:r>
            <a:r>
              <a:rPr lang="ru-RU" sz="1600" dirty="0">
                <a:solidFill>
                  <a:schemeClr val="bg1"/>
                </a:solidFill>
              </a:rPr>
              <a:t>Предоставляет актуальные котировки для акций, облигаций, валют и других финансовых инструментов. Также имеются графики, позволяющие визуально анализировать динамику цен.</a:t>
            </a:r>
          </a:p>
          <a:p>
            <a:pPr marL="0" indent="0">
              <a:buNone/>
            </a:pPr>
            <a:r>
              <a:rPr lang="ru-RU" sz="1600" b="1" dirty="0">
                <a:solidFill>
                  <a:schemeClr val="bg1"/>
                </a:solidFill>
              </a:rPr>
              <a:t>Новости и Аналитика: </a:t>
            </a:r>
            <a:r>
              <a:rPr lang="ru-RU" sz="1600" dirty="0">
                <a:solidFill>
                  <a:schemeClr val="bg1"/>
                </a:solidFill>
              </a:rPr>
              <a:t>Пользователи могут получать новости и аналитические обзоры, связанные с финансовыми рынками и событиями в России и мире.</a:t>
            </a:r>
          </a:p>
          <a:p>
            <a:pPr marL="0" indent="0">
              <a:buNone/>
            </a:pPr>
            <a:r>
              <a:rPr lang="ru-RU" sz="1600" b="1" dirty="0">
                <a:solidFill>
                  <a:schemeClr val="bg1"/>
                </a:solidFill>
              </a:rPr>
              <a:t>Технический и Фундаментальный Анализ: </a:t>
            </a:r>
            <a:r>
              <a:rPr lang="ru-RU" sz="1600" dirty="0">
                <a:solidFill>
                  <a:schemeClr val="bg1"/>
                </a:solidFill>
              </a:rPr>
              <a:t>Предоставляет инструменты для технического и фундаментального анализа, что полезно для инвесторов и трейдеров.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FA836D-ECF4-4381-BAA6-7FF327ECA716}"/>
              </a:ext>
            </a:extLst>
          </p:cNvPr>
          <p:cNvSpPr txBox="1"/>
          <p:nvPr/>
        </p:nvSpPr>
        <p:spPr>
          <a:xfrm>
            <a:off x="11890314" y="64886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9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A3D6BB-3C3F-452F-A25E-8956F2B26B7A}"/>
              </a:ext>
            </a:extLst>
          </p:cNvPr>
          <p:cNvSpPr txBox="1"/>
          <p:nvPr/>
        </p:nvSpPr>
        <p:spPr>
          <a:xfrm>
            <a:off x="150843" y="2799052"/>
            <a:ext cx="5350969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ru-RU" sz="1600" b="1" dirty="0">
                <a:solidFill>
                  <a:schemeClr val="bg1"/>
                </a:solidFill>
              </a:rPr>
              <a:t>Информация о Компаниях: </a:t>
            </a:r>
            <a:r>
              <a:rPr lang="ru-RU" sz="1600" dirty="0">
                <a:solidFill>
                  <a:schemeClr val="bg1"/>
                </a:solidFill>
              </a:rPr>
              <a:t>Портал содержит информацию о компаниях, включая финансовые отчеты, ключевые показатели и другие сведения.</a:t>
            </a:r>
          </a:p>
          <a:p>
            <a:pPr marL="0" indent="0">
              <a:buNone/>
            </a:pPr>
            <a:r>
              <a:rPr lang="ru-RU" sz="1600" b="1" dirty="0">
                <a:solidFill>
                  <a:schemeClr val="bg1"/>
                </a:solidFill>
              </a:rPr>
              <a:t>Портфель и Торговля: </a:t>
            </a:r>
            <a:r>
              <a:rPr lang="ru-RU" sz="1600" dirty="0">
                <a:solidFill>
                  <a:schemeClr val="bg1"/>
                </a:solidFill>
              </a:rPr>
              <a:t>Пользователи могут создавать свои портфели, отслеживать и анализировать их производительность, а также использовать инструменты для виртуальной и реальной торговли.</a:t>
            </a:r>
          </a:p>
          <a:p>
            <a:pPr marL="0" indent="0">
              <a:buNone/>
            </a:pPr>
            <a:r>
              <a:rPr lang="ru-RU" sz="1600" b="1" dirty="0">
                <a:solidFill>
                  <a:schemeClr val="bg1"/>
                </a:solidFill>
              </a:rPr>
              <a:t>Образовательные Материалы: </a:t>
            </a:r>
            <a:r>
              <a:rPr lang="ru-RU" sz="1600" dirty="0">
                <a:solidFill>
                  <a:schemeClr val="bg1"/>
                </a:solidFill>
              </a:rPr>
              <a:t>Предоставляет образовательные материалы и статьи по теме инвестиций и финансов.</a:t>
            </a:r>
          </a:p>
          <a:p>
            <a:pPr marL="0" indent="0">
              <a:buNone/>
            </a:pPr>
            <a:r>
              <a:rPr lang="ru-RU" sz="1600" b="1" dirty="0">
                <a:solidFill>
                  <a:schemeClr val="bg1"/>
                </a:solidFill>
              </a:rPr>
              <a:t>Информация о Фондовом Рынке России: </a:t>
            </a:r>
            <a:r>
              <a:rPr lang="ru-RU" sz="1600" dirty="0">
                <a:solidFill>
                  <a:schemeClr val="bg1"/>
                </a:solidFill>
              </a:rPr>
              <a:t>Предоставляет информацию о фондовом рынке России, включая данные о российских акциях и фондах.</a:t>
            </a:r>
          </a:p>
          <a:p>
            <a:pPr marL="0" indent="0">
              <a:buNone/>
            </a:pPr>
            <a:r>
              <a:rPr lang="ru-RU" sz="1600" b="1" dirty="0">
                <a:solidFill>
                  <a:schemeClr val="bg1"/>
                </a:solidFill>
              </a:rPr>
              <a:t>Финансовые Инструменты: </a:t>
            </a:r>
            <a:r>
              <a:rPr lang="ru-RU" sz="1600" dirty="0">
                <a:solidFill>
                  <a:schemeClr val="bg1"/>
                </a:solidFill>
              </a:rPr>
              <a:t>Предоставляет широкий выбор финансовых инструментов, включая валюты, металлы, индексы и другие.</a:t>
            </a:r>
            <a:endParaRPr lang="en-US" sz="1600" dirty="0">
              <a:solidFill>
                <a:schemeClr val="bg1"/>
              </a:solidFill>
            </a:endParaRPr>
          </a:p>
          <a:p>
            <a:endParaRPr lang="en-US" sz="1600" dirty="0">
              <a:solidFill>
                <a:schemeClr val="bg1"/>
              </a:solidFill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74C0C1DC-E9ED-41DB-994F-F24854E109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8112" y="112110"/>
            <a:ext cx="4158918" cy="2605402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ED81B50A-134E-43CF-B0FD-EB2E1ED514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7854" y="3421254"/>
            <a:ext cx="5516418" cy="3436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8206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209</TotalTime>
  <Words>2183</Words>
  <Application>Microsoft Office PowerPoint</Application>
  <PresentationFormat>Широкоэкранный</PresentationFormat>
  <Paragraphs>163</Paragraphs>
  <Slides>20</Slides>
  <Notes>10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20</vt:i4>
      </vt:variant>
    </vt:vector>
  </HeadingPairs>
  <TitlesOfParts>
    <vt:vector size="27" baseType="lpstr">
      <vt:lpstr>Arial</vt:lpstr>
      <vt:lpstr>Calibri</vt:lpstr>
      <vt:lpstr>Calibri Light</vt:lpstr>
      <vt:lpstr>Open Sans</vt:lpstr>
      <vt:lpstr>Söhne</vt:lpstr>
      <vt:lpstr>Times New Roman</vt:lpstr>
      <vt:lpstr>Office Theme</vt:lpstr>
      <vt:lpstr>Rewiew of packages for R for market data downloading</vt:lpstr>
      <vt:lpstr>Rewiew of packages for R for market data downloading Обзор пакетов для R и Python для загрузки данных с финансовых бирж</vt:lpstr>
      <vt:lpstr>Самые популярные места для получение данных (по мнению автора)</vt:lpstr>
      <vt:lpstr>Что такое R?</vt:lpstr>
      <vt:lpstr>Что такое Python?</vt:lpstr>
      <vt:lpstr>Yahoo finance</vt:lpstr>
      <vt:lpstr>Google finance</vt:lpstr>
      <vt:lpstr>OANDA</vt:lpstr>
      <vt:lpstr>Finam</vt:lpstr>
      <vt:lpstr>FRED</vt:lpstr>
      <vt:lpstr>FRED</vt:lpstr>
      <vt:lpstr>TwitteR(X)</vt:lpstr>
      <vt:lpstr>TwitteR(X)</vt:lpstr>
      <vt:lpstr>Bloomberg</vt:lpstr>
      <vt:lpstr>Bloomberg</vt:lpstr>
      <vt:lpstr>Datamarket(Qlik)</vt:lpstr>
      <vt:lpstr>Facebook*</vt:lpstr>
      <vt:lpstr>Подготовка среды для работы</vt:lpstr>
      <vt:lpstr>Результат подготовки</vt:lpstr>
      <vt:lpstr>Результат подготовки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Rewiew of packages for R for market data downloading</dc:title>
  <dc:creator>Skiv Hisink</dc:creator>
  <cp:lastModifiedBy>6792</cp:lastModifiedBy>
  <cp:revision>13</cp:revision>
  <dcterms:created xsi:type="dcterms:W3CDTF">2023-11-20T15:08:01Z</dcterms:created>
  <dcterms:modified xsi:type="dcterms:W3CDTF">2023-11-21T08:33:15Z</dcterms:modified>
</cp:coreProperties>
</file>